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embedTrueTypeFonts="1" autoCompressPictures="0">
  <p:sldMasterIdLst>
    <p:sldMasterId id="2147483648" r:id="rId1"/>
  </p:sldMasterIdLst>
  <p:notesMasterIdLst>
    <p:notesMasterId r:id="rId19"/>
  </p:notesMasterIdLst>
  <p:sldIdLst>
    <p:sldId id="256" r:id="rId2"/>
    <p:sldId id="303" r:id="rId3"/>
    <p:sldId id="302" r:id="rId4"/>
    <p:sldId id="304" r:id="rId5"/>
    <p:sldId id="305" r:id="rId6"/>
    <p:sldId id="306" r:id="rId7"/>
    <p:sldId id="307" r:id="rId8"/>
    <p:sldId id="308" r:id="rId9"/>
    <p:sldId id="309" r:id="rId10"/>
    <p:sldId id="310" r:id="rId11"/>
    <p:sldId id="311" r:id="rId12"/>
    <p:sldId id="312" r:id="rId13"/>
    <p:sldId id="313" r:id="rId14"/>
    <p:sldId id="314" r:id="rId15"/>
    <p:sldId id="316" r:id="rId16"/>
    <p:sldId id="260" r:id="rId17"/>
    <p:sldId id="257" r:id="rId18"/>
  </p:sldIdLst>
  <p:sldSz cx="12192000" cy="6858000"/>
  <p:notesSz cx="6858000" cy="9144000"/>
  <p:embeddedFontLst>
    <p:embeddedFont>
      <p:font typeface="Calibri" panose="020F0502020204030204" pitchFamily="34" charset="0"/>
      <p:regular r:id="rId20"/>
      <p:bold r:id="rId21"/>
      <p:italic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99"/>
    <a:srgbClr val="00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03" autoAdjust="0"/>
    <p:restoredTop sz="94660"/>
  </p:normalViewPr>
  <p:slideViewPr>
    <p:cSldViewPr snapToGrid="0">
      <p:cViewPr varScale="1">
        <p:scale>
          <a:sx n="83" d="100"/>
          <a:sy n="83" d="100"/>
        </p:scale>
        <p:origin x="562" y="67"/>
      </p:cViewPr>
      <p:guideLst/>
    </p:cSldViewPr>
  </p:slideViewPr>
  <p:notesTextViewPr>
    <p:cViewPr>
      <p:scale>
        <a:sx n="1" d="1"/>
        <a:sy n="1" d="1"/>
      </p:scale>
      <p:origin x="0" y="0"/>
    </p:cViewPr>
  </p:notesText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5B5B88-0255-459F-A02D-05D869319F9D}" type="datetimeFigureOut">
              <a:rPr lang="en-US" smtClean="0"/>
              <a:t>8/3/2020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CE7672-5F14-4770-AD45-8475BCBE951E}" type="slidenum">
              <a:rPr lang="en-US" smtClean="0"/>
              <a:t>‹#›</a:t>
            </a:fld>
            <a:endParaRPr lang="en-US"/>
          </a:p>
        </p:txBody>
      </p:sp>
    </p:spTree>
    <p:extLst>
      <p:ext uri="{BB962C8B-B14F-4D97-AF65-F5344CB8AC3E}">
        <p14:creationId xmlns:p14="http://schemas.microsoft.com/office/powerpoint/2010/main" val="3377544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58952" y="1709738"/>
            <a:ext cx="10671048" cy="2852737"/>
          </a:xfrm>
        </p:spPr>
        <p:txBody>
          <a:bodyPr anchor="b">
            <a:normAutofit/>
          </a:bodyPr>
          <a:lstStyle>
            <a:lvl1pPr>
              <a:defRPr sz="3200"/>
            </a:lvl1pPr>
          </a:lstStyle>
          <a:p>
            <a:r>
              <a:rPr lang="en-US" dirty="0"/>
              <a:t>Click to edit Master title style</a:t>
            </a:r>
          </a:p>
        </p:txBody>
      </p:sp>
      <p:sp>
        <p:nvSpPr>
          <p:cNvPr id="3" name="Text Placeholder 2"/>
          <p:cNvSpPr>
            <a:spLocks noGrp="1"/>
          </p:cNvSpPr>
          <p:nvPr>
            <p:ph type="body" idx="1"/>
          </p:nvPr>
        </p:nvSpPr>
        <p:spPr>
          <a:xfrm>
            <a:off x="758952" y="4661320"/>
            <a:ext cx="10671048" cy="1428330"/>
          </a:xfrm>
        </p:spPr>
        <p:txBody>
          <a:bodyPr>
            <a:normAutofit/>
          </a:bodyPr>
          <a:lstStyle>
            <a:lvl1pPr marL="0" indent="0">
              <a:buNone/>
              <a:defRPr sz="18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5" name="Graphic 7">
            <a:extLst>
              <a:ext uri="{FF2B5EF4-FFF2-40B4-BE49-F238E27FC236}">
                <a16:creationId xmlns:a16="http://schemas.microsoft.com/office/drawing/2014/main" id="{D16E04EF-8394-FF4C-B9EF-31C9F37FE6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58951" y="942392"/>
            <a:ext cx="3008249" cy="668501"/>
          </a:xfrm>
          <a:prstGeom prst="rect">
            <a:avLst/>
          </a:prstGeom>
        </p:spPr>
      </p:pic>
    </p:spTree>
    <p:extLst>
      <p:ext uri="{BB962C8B-B14F-4D97-AF65-F5344CB8AC3E}">
        <p14:creationId xmlns:p14="http://schemas.microsoft.com/office/powerpoint/2010/main" val="1357979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931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58952" y="4589463"/>
            <a:ext cx="10671048" cy="1500187"/>
          </a:xfrm>
        </p:spPr>
        <p:txBody>
          <a:bodyPr>
            <a:normAutofit/>
          </a:bodyPr>
          <a:lstStyle>
            <a:lvl1pPr marL="0" indent="0">
              <a:buNone/>
              <a:defRPr sz="16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5" name="Graphic 7">
            <a:extLst>
              <a:ext uri="{FF2B5EF4-FFF2-40B4-BE49-F238E27FC236}">
                <a16:creationId xmlns:a16="http://schemas.microsoft.com/office/drawing/2014/main" id="{D16E04EF-8394-FF4C-B9EF-31C9F37FE6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58952" y="3967205"/>
            <a:ext cx="2800156" cy="622258"/>
          </a:xfrm>
          <a:prstGeom prst="rect">
            <a:avLst/>
          </a:prstGeom>
        </p:spPr>
      </p:pic>
    </p:spTree>
    <p:extLst>
      <p:ext uri="{BB962C8B-B14F-4D97-AF65-F5344CB8AC3E}">
        <p14:creationId xmlns:p14="http://schemas.microsoft.com/office/powerpoint/2010/main" val="32103354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6_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58952" y="4589463"/>
            <a:ext cx="10671048" cy="1500187"/>
          </a:xfrm>
        </p:spPr>
        <p:txBody>
          <a:bodyPr>
            <a:normAutofit/>
          </a:bodyPr>
          <a:lstStyle>
            <a:lvl1pPr marL="0" indent="0">
              <a:buNone/>
              <a:defRPr sz="16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Text Placeholder 2"/>
          <p:cNvSpPr>
            <a:spLocks noGrp="1"/>
          </p:cNvSpPr>
          <p:nvPr>
            <p:ph type="body" idx="10"/>
          </p:nvPr>
        </p:nvSpPr>
        <p:spPr>
          <a:xfrm>
            <a:off x="758952" y="754063"/>
            <a:ext cx="10671048" cy="1500187"/>
          </a:xfrm>
        </p:spPr>
        <p:txBody>
          <a:bodyPr>
            <a:normAutofit/>
          </a:bodyPr>
          <a:lstStyle>
            <a:lvl1pPr marL="0" indent="0">
              <a:buNone/>
              <a:defRPr sz="16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6" name="Graphic 7">
            <a:extLst>
              <a:ext uri="{FF2B5EF4-FFF2-40B4-BE49-F238E27FC236}">
                <a16:creationId xmlns:a16="http://schemas.microsoft.com/office/drawing/2014/main" id="{D16E04EF-8394-FF4C-B9EF-31C9F37FE6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58952" y="3967205"/>
            <a:ext cx="2800156" cy="622258"/>
          </a:xfrm>
          <a:prstGeom prst="rect">
            <a:avLst/>
          </a:prstGeom>
        </p:spPr>
      </p:pic>
    </p:spTree>
    <p:extLst>
      <p:ext uri="{BB962C8B-B14F-4D97-AF65-F5344CB8AC3E}">
        <p14:creationId xmlns:p14="http://schemas.microsoft.com/office/powerpoint/2010/main" val="1443160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7_Section Header">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58952" y="4589463"/>
            <a:ext cx="10671048" cy="1500187"/>
          </a:xfrm>
        </p:spPr>
        <p:txBody>
          <a:bodyPr>
            <a:normAutofit/>
          </a:bodyPr>
          <a:lstStyle>
            <a:lvl1pPr marL="0" indent="0">
              <a:buNone/>
              <a:defRPr sz="16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Text Placeholder 2"/>
          <p:cNvSpPr>
            <a:spLocks noGrp="1"/>
          </p:cNvSpPr>
          <p:nvPr>
            <p:ph type="body" idx="10"/>
          </p:nvPr>
        </p:nvSpPr>
        <p:spPr>
          <a:xfrm>
            <a:off x="758952" y="754919"/>
            <a:ext cx="10671048" cy="1500187"/>
          </a:xfrm>
        </p:spPr>
        <p:txBody>
          <a:bodyPr>
            <a:normAutofit/>
          </a:bodyPr>
          <a:lstStyle>
            <a:lvl1pPr marL="0" indent="0">
              <a:buNone/>
              <a:defRPr sz="16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5" name="Graphic 6">
            <a:extLst>
              <a:ext uri="{FF2B5EF4-FFF2-40B4-BE49-F238E27FC236}">
                <a16:creationId xmlns:a16="http://schemas.microsoft.com/office/drawing/2014/main" id="{A1F0E4FD-702B-AC48-B93B-E06850F250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58952" y="3967205"/>
            <a:ext cx="2800156" cy="622258"/>
          </a:xfrm>
          <a:prstGeom prst="rect">
            <a:avLst/>
          </a:prstGeom>
        </p:spPr>
      </p:pic>
    </p:spTree>
    <p:extLst>
      <p:ext uri="{BB962C8B-B14F-4D97-AF65-F5344CB8AC3E}">
        <p14:creationId xmlns:p14="http://schemas.microsoft.com/office/powerpoint/2010/main" val="2653611815"/>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1_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58952" y="1709738"/>
            <a:ext cx="10671048" cy="2852737"/>
          </a:xfrm>
        </p:spPr>
        <p:txBody>
          <a:bodyPr anchor="b">
            <a:normAutofit/>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758952" y="4666046"/>
            <a:ext cx="10671048" cy="1423604"/>
          </a:xfrm>
        </p:spPr>
        <p:txBody>
          <a:bodyPr>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5" name="Graphic 6">
            <a:extLst>
              <a:ext uri="{FF2B5EF4-FFF2-40B4-BE49-F238E27FC236}">
                <a16:creationId xmlns:a16="http://schemas.microsoft.com/office/drawing/2014/main" id="{A1F0E4FD-702B-AC48-B93B-E06850F250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58952" y="938655"/>
            <a:ext cx="3003799" cy="667512"/>
          </a:xfrm>
          <a:prstGeom prst="rect">
            <a:avLst/>
          </a:prstGeom>
        </p:spPr>
      </p:pic>
    </p:spTree>
    <p:extLst>
      <p:ext uri="{BB962C8B-B14F-4D97-AF65-F5344CB8AC3E}">
        <p14:creationId xmlns:p14="http://schemas.microsoft.com/office/powerpoint/2010/main" val="3143420346"/>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58952" y="3212674"/>
            <a:ext cx="10671048" cy="2852737"/>
          </a:xfrm>
        </p:spPr>
        <p:txBody>
          <a:bodyPr anchor="t">
            <a:normAutofit/>
          </a:bodyPr>
          <a:lstStyle>
            <a:lvl1pPr>
              <a:defRPr sz="3200"/>
            </a:lvl1pPr>
          </a:lstStyle>
          <a:p>
            <a:r>
              <a:rPr lang="en-US" dirty="0"/>
              <a:t>Click to edit Master title style</a:t>
            </a:r>
          </a:p>
        </p:txBody>
      </p:sp>
      <p:sp>
        <p:nvSpPr>
          <p:cNvPr id="3" name="Text Placeholder 2"/>
          <p:cNvSpPr>
            <a:spLocks noGrp="1"/>
          </p:cNvSpPr>
          <p:nvPr>
            <p:ph type="body" idx="1"/>
          </p:nvPr>
        </p:nvSpPr>
        <p:spPr>
          <a:xfrm>
            <a:off x="758952" y="1712488"/>
            <a:ext cx="10671048" cy="1375946"/>
          </a:xfrm>
        </p:spPr>
        <p:txBody>
          <a:bodyPr anchor="b">
            <a:normAutofit/>
          </a:bodyPr>
          <a:lstStyle>
            <a:lvl1pPr marL="0" indent="0">
              <a:buNone/>
              <a:defRPr sz="18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5" name="Graphic 6">
            <a:extLst>
              <a:ext uri="{FF2B5EF4-FFF2-40B4-BE49-F238E27FC236}">
                <a16:creationId xmlns:a16="http://schemas.microsoft.com/office/drawing/2014/main" id="{5CBA0B19-D4BD-BB47-BF27-662B5D9C34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0384" y="6364441"/>
            <a:ext cx="1585291" cy="352287"/>
          </a:xfrm>
          <a:prstGeom prst="rect">
            <a:avLst/>
          </a:prstGeom>
        </p:spPr>
      </p:pic>
    </p:spTree>
    <p:extLst>
      <p:ext uri="{BB962C8B-B14F-4D97-AF65-F5344CB8AC3E}">
        <p14:creationId xmlns:p14="http://schemas.microsoft.com/office/powerpoint/2010/main" val="3715950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4_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58952" y="3212674"/>
            <a:ext cx="10671048" cy="2852737"/>
          </a:xfrm>
        </p:spPr>
        <p:txBody>
          <a:bodyPr anchor="t">
            <a:normAutofit/>
          </a:bodyPr>
          <a:lstStyle>
            <a:lvl1pPr>
              <a:defRPr sz="3200"/>
            </a:lvl1pPr>
          </a:lstStyle>
          <a:p>
            <a:r>
              <a:rPr lang="en-US" dirty="0"/>
              <a:t>Click to edit Master title style</a:t>
            </a:r>
          </a:p>
        </p:txBody>
      </p:sp>
      <p:sp>
        <p:nvSpPr>
          <p:cNvPr id="3" name="Text Placeholder 2"/>
          <p:cNvSpPr>
            <a:spLocks noGrp="1"/>
          </p:cNvSpPr>
          <p:nvPr>
            <p:ph type="body" idx="1"/>
          </p:nvPr>
        </p:nvSpPr>
        <p:spPr>
          <a:xfrm>
            <a:off x="758952" y="1712487"/>
            <a:ext cx="10671048" cy="1380744"/>
          </a:xfrm>
        </p:spPr>
        <p:txBody>
          <a:bodyPr anchor="b">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6" name="Graphic 4">
            <a:extLst>
              <a:ext uri="{FF2B5EF4-FFF2-40B4-BE49-F238E27FC236}">
                <a16:creationId xmlns:a16="http://schemas.microsoft.com/office/drawing/2014/main" id="{F0973AE1-CAFE-794E-A3DE-AFA3A9C2817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0384" y="6364224"/>
            <a:ext cx="1585291" cy="352286"/>
          </a:xfrm>
          <a:prstGeom prst="rect">
            <a:avLst/>
          </a:prstGeom>
        </p:spPr>
      </p:pic>
    </p:spTree>
    <p:extLst>
      <p:ext uri="{BB962C8B-B14F-4D97-AF65-F5344CB8AC3E}">
        <p14:creationId xmlns:p14="http://schemas.microsoft.com/office/powerpoint/2010/main" val="618753683"/>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759714" y="994738"/>
            <a:ext cx="10671048" cy="50830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759714" y="6358023"/>
            <a:ext cx="5564886" cy="365125"/>
          </a:xfrm>
          <a:prstGeom prst="rect">
            <a:avLst/>
          </a:prstGeom>
        </p:spPr>
        <p:txBody>
          <a:bodyPr vert="horz" lIns="91440" tIns="45720" rIns="91440" bIns="45720" rtlCol="0" anchor="ctr"/>
          <a:lstStyle>
            <a:lvl1pPr algn="l">
              <a:defRPr sz="1000">
                <a:solidFill>
                  <a:schemeClr val="bg1">
                    <a:lumMod val="50000"/>
                  </a:schemeClr>
                </a:solidFill>
                <a:latin typeface="Humnst777 BT" panose="020B0603030504020204" pitchFamily="34" charset="0"/>
              </a:defRPr>
            </a:lvl1pPr>
          </a:lstStyle>
          <a:p>
            <a:fld id="{54721A9B-34A7-4855-82EE-AAF4BC367DA2}" type="slidenum">
              <a:rPr lang="en-US" smtClean="0"/>
              <a:pPr/>
              <a:t>‹#›</a:t>
            </a:fld>
            <a:r>
              <a:rPr lang="en-US" dirty="0"/>
              <a:t> | EMPEA</a:t>
            </a:r>
          </a:p>
        </p:txBody>
      </p:sp>
      <p:sp>
        <p:nvSpPr>
          <p:cNvPr id="9" name="Title Placeholder 1"/>
          <p:cNvSpPr>
            <a:spLocks noGrp="1"/>
          </p:cNvSpPr>
          <p:nvPr>
            <p:ph type="title"/>
          </p:nvPr>
        </p:nvSpPr>
        <p:spPr>
          <a:xfrm>
            <a:off x="759714" y="457604"/>
            <a:ext cx="10671048" cy="397032"/>
          </a:xfrm>
          <a:prstGeom prst="rect">
            <a:avLst/>
          </a:prstGeom>
        </p:spPr>
        <p:txBody>
          <a:bodyPr vert="horz" wrap="square" lIns="91440" tIns="45720" rIns="91440" bIns="45720" rtlCol="0" anchor="ctr">
            <a:spAutoFit/>
          </a:bodyPr>
          <a:lstStyle/>
          <a:p>
            <a:r>
              <a:rPr lang="en-US" dirty="0"/>
              <a:t>Click to edit Master title style</a:t>
            </a:r>
          </a:p>
        </p:txBody>
      </p:sp>
      <p:pic>
        <p:nvPicPr>
          <p:cNvPr id="11" name="Graphic 6">
            <a:extLst>
              <a:ext uri="{FF2B5EF4-FFF2-40B4-BE49-F238E27FC236}">
                <a16:creationId xmlns:a16="http://schemas.microsoft.com/office/drawing/2014/main" id="{5CBA0B19-D4BD-BB47-BF27-662B5D9C34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0384" y="6364441"/>
            <a:ext cx="1585291" cy="352287"/>
          </a:xfrm>
          <a:prstGeom prst="rect">
            <a:avLst/>
          </a:prstGeom>
        </p:spPr>
      </p:pic>
      <p:cxnSp>
        <p:nvCxnSpPr>
          <p:cNvPr id="12" name="Straight Connector 11"/>
          <p:cNvCxnSpPr/>
          <p:nvPr userDrawn="1"/>
        </p:nvCxnSpPr>
        <p:spPr>
          <a:xfrm>
            <a:off x="759714" y="854636"/>
            <a:ext cx="10671048"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759714" y="6217920"/>
            <a:ext cx="10671048"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4381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759714" y="1530318"/>
            <a:ext cx="10671048" cy="42279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2"/>
          </p:nvPr>
        </p:nvSpPr>
        <p:spPr>
          <a:xfrm>
            <a:off x="759714" y="1131684"/>
            <a:ext cx="10671048" cy="258532"/>
          </a:xfrm>
        </p:spPr>
        <p:txBody>
          <a:bodyPr wrap="square" anchor="ctr">
            <a:spAutoFit/>
          </a:bodyPr>
          <a:lstStyle>
            <a:lvl1pPr marL="0" indent="0">
              <a:buNone/>
              <a:defRPr sz="1200" b="1">
                <a:solidFill>
                  <a:schemeClr val="bg1">
                    <a:lumMod val="50000"/>
                  </a:schemeClr>
                </a:solidFill>
              </a:defRPr>
            </a:lvl1pPr>
          </a:lstStyle>
          <a:p>
            <a:pPr lvl="0"/>
            <a:r>
              <a:rPr lang="en-US" dirty="0"/>
              <a:t>Edit Master text styles</a:t>
            </a:r>
          </a:p>
        </p:txBody>
      </p:sp>
      <p:sp>
        <p:nvSpPr>
          <p:cNvPr id="12" name="Slide Number Placeholder 4"/>
          <p:cNvSpPr>
            <a:spLocks noGrp="1"/>
          </p:cNvSpPr>
          <p:nvPr>
            <p:ph type="sldNum" sz="quarter" idx="4"/>
          </p:nvPr>
        </p:nvSpPr>
        <p:spPr>
          <a:xfrm>
            <a:off x="759714" y="6358023"/>
            <a:ext cx="5564886" cy="365125"/>
          </a:xfrm>
          <a:prstGeom prst="rect">
            <a:avLst/>
          </a:prstGeom>
        </p:spPr>
        <p:txBody>
          <a:bodyPr vert="horz" lIns="91440" tIns="45720" rIns="91440" bIns="45720" rtlCol="0" anchor="ctr"/>
          <a:lstStyle>
            <a:lvl1pPr algn="l">
              <a:defRPr sz="1000">
                <a:solidFill>
                  <a:schemeClr val="bg1">
                    <a:lumMod val="50000"/>
                  </a:schemeClr>
                </a:solidFill>
                <a:latin typeface="Humnst777 BT" panose="020B0603030504020204" pitchFamily="34" charset="0"/>
              </a:defRPr>
            </a:lvl1pPr>
          </a:lstStyle>
          <a:p>
            <a:fld id="{54721A9B-34A7-4855-82EE-AAF4BC367DA2}" type="slidenum">
              <a:rPr lang="en-US" smtClean="0"/>
              <a:pPr/>
              <a:t>‹#›</a:t>
            </a:fld>
            <a:r>
              <a:rPr lang="en-US" dirty="0"/>
              <a:t> | EMPEA</a:t>
            </a:r>
          </a:p>
        </p:txBody>
      </p:sp>
      <p:sp>
        <p:nvSpPr>
          <p:cNvPr id="15" name="Text Placeholder 4"/>
          <p:cNvSpPr>
            <a:spLocks noGrp="1"/>
          </p:cNvSpPr>
          <p:nvPr>
            <p:ph type="body" sz="quarter" idx="19" hasCustomPrompt="1"/>
          </p:nvPr>
        </p:nvSpPr>
        <p:spPr>
          <a:xfrm>
            <a:off x="759714" y="5833445"/>
            <a:ext cx="10671048" cy="246221"/>
          </a:xfrm>
        </p:spPr>
        <p:txBody>
          <a:bodyPr wrap="square" anchor="b" anchorCtr="0">
            <a:spAutoFit/>
          </a:bodyPr>
          <a:lstStyle>
            <a:lvl1pPr marL="0" indent="0">
              <a:lnSpc>
                <a:spcPts val="1200"/>
              </a:lnSpc>
              <a:buNone/>
              <a:defRPr sz="1000" baseline="0"/>
            </a:lvl1pPr>
            <a:lvl2pPr>
              <a:defRPr sz="1000"/>
            </a:lvl2pPr>
            <a:lvl3pPr>
              <a:defRPr sz="1000"/>
            </a:lvl3pPr>
            <a:lvl4pPr>
              <a:defRPr sz="1000"/>
            </a:lvl4pPr>
            <a:lvl5pPr>
              <a:defRPr sz="1000"/>
            </a:lvl5pPr>
          </a:lstStyle>
          <a:p>
            <a:pPr lvl="0"/>
            <a:r>
              <a:rPr lang="en-US" dirty="0"/>
              <a:t>Source: XXXXXXXXXXXXXXXXXXXXX.</a:t>
            </a:r>
          </a:p>
        </p:txBody>
      </p:sp>
      <p:sp>
        <p:nvSpPr>
          <p:cNvPr id="9" name="Title Placeholder 1"/>
          <p:cNvSpPr>
            <a:spLocks noGrp="1"/>
          </p:cNvSpPr>
          <p:nvPr>
            <p:ph type="title"/>
          </p:nvPr>
        </p:nvSpPr>
        <p:spPr>
          <a:xfrm>
            <a:off x="759714" y="457604"/>
            <a:ext cx="10671048" cy="397032"/>
          </a:xfrm>
          <a:prstGeom prst="rect">
            <a:avLst/>
          </a:prstGeom>
        </p:spPr>
        <p:txBody>
          <a:bodyPr vert="horz" wrap="square" lIns="91440" tIns="45720" rIns="91440" bIns="45720" rtlCol="0" anchor="ctr">
            <a:spAutoFit/>
          </a:bodyPr>
          <a:lstStyle/>
          <a:p>
            <a:r>
              <a:rPr lang="en-US" dirty="0"/>
              <a:t>Click to edit Master title style</a:t>
            </a:r>
          </a:p>
        </p:txBody>
      </p:sp>
      <p:pic>
        <p:nvPicPr>
          <p:cNvPr id="16" name="Graphic 6">
            <a:extLst>
              <a:ext uri="{FF2B5EF4-FFF2-40B4-BE49-F238E27FC236}">
                <a16:creationId xmlns:a16="http://schemas.microsoft.com/office/drawing/2014/main" id="{5CBA0B19-D4BD-BB47-BF27-662B5D9C34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0384" y="6364441"/>
            <a:ext cx="1585291" cy="352287"/>
          </a:xfrm>
          <a:prstGeom prst="rect">
            <a:avLst/>
          </a:prstGeom>
        </p:spPr>
      </p:pic>
      <p:cxnSp>
        <p:nvCxnSpPr>
          <p:cNvPr id="17" name="Straight Connector 16"/>
          <p:cNvCxnSpPr/>
          <p:nvPr userDrawn="1"/>
        </p:nvCxnSpPr>
        <p:spPr>
          <a:xfrm>
            <a:off x="759714" y="6217920"/>
            <a:ext cx="10671048"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759714" y="854636"/>
            <a:ext cx="10671048"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98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59714" y="994738"/>
            <a:ext cx="5260086" cy="50830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994739"/>
            <a:ext cx="5258562" cy="50830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4"/>
          <p:cNvSpPr>
            <a:spLocks noGrp="1"/>
          </p:cNvSpPr>
          <p:nvPr>
            <p:ph type="sldNum" sz="quarter" idx="4"/>
          </p:nvPr>
        </p:nvSpPr>
        <p:spPr>
          <a:xfrm>
            <a:off x="759714" y="6358023"/>
            <a:ext cx="5564886" cy="365125"/>
          </a:xfrm>
          <a:prstGeom prst="rect">
            <a:avLst/>
          </a:prstGeom>
        </p:spPr>
        <p:txBody>
          <a:bodyPr vert="horz" lIns="91440" tIns="45720" rIns="91440" bIns="45720" rtlCol="0" anchor="ctr"/>
          <a:lstStyle>
            <a:lvl1pPr algn="l">
              <a:defRPr sz="1000">
                <a:solidFill>
                  <a:schemeClr val="bg1">
                    <a:lumMod val="50000"/>
                  </a:schemeClr>
                </a:solidFill>
                <a:latin typeface="Humnst777 BT" panose="020B0603030504020204" pitchFamily="34" charset="0"/>
              </a:defRPr>
            </a:lvl1pPr>
          </a:lstStyle>
          <a:p>
            <a:fld id="{54721A9B-34A7-4855-82EE-AAF4BC367DA2}" type="slidenum">
              <a:rPr lang="en-US" smtClean="0"/>
              <a:pPr/>
              <a:t>‹#›</a:t>
            </a:fld>
            <a:r>
              <a:rPr lang="en-US" dirty="0"/>
              <a:t> | EMPEA</a:t>
            </a:r>
          </a:p>
        </p:txBody>
      </p:sp>
      <p:sp>
        <p:nvSpPr>
          <p:cNvPr id="8" name="Title Placeholder 1"/>
          <p:cNvSpPr>
            <a:spLocks noGrp="1"/>
          </p:cNvSpPr>
          <p:nvPr>
            <p:ph type="title"/>
          </p:nvPr>
        </p:nvSpPr>
        <p:spPr>
          <a:xfrm>
            <a:off x="759714" y="457604"/>
            <a:ext cx="10671048" cy="397032"/>
          </a:xfrm>
          <a:prstGeom prst="rect">
            <a:avLst/>
          </a:prstGeom>
        </p:spPr>
        <p:txBody>
          <a:bodyPr vert="horz" wrap="square" lIns="91440" tIns="45720" rIns="91440" bIns="45720" rtlCol="0" anchor="ctr">
            <a:spAutoFit/>
          </a:bodyPr>
          <a:lstStyle/>
          <a:p>
            <a:r>
              <a:rPr lang="en-US" dirty="0"/>
              <a:t>Click to edit Master title style</a:t>
            </a:r>
          </a:p>
        </p:txBody>
      </p:sp>
      <p:pic>
        <p:nvPicPr>
          <p:cNvPr id="11" name="Graphic 6">
            <a:extLst>
              <a:ext uri="{FF2B5EF4-FFF2-40B4-BE49-F238E27FC236}">
                <a16:creationId xmlns:a16="http://schemas.microsoft.com/office/drawing/2014/main" id="{5CBA0B19-D4BD-BB47-BF27-662B5D9C34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0384" y="6364441"/>
            <a:ext cx="1585291" cy="352287"/>
          </a:xfrm>
          <a:prstGeom prst="rect">
            <a:avLst/>
          </a:prstGeom>
        </p:spPr>
      </p:pic>
      <p:cxnSp>
        <p:nvCxnSpPr>
          <p:cNvPr id="12" name="Straight Connector 11"/>
          <p:cNvCxnSpPr/>
          <p:nvPr userDrawn="1"/>
        </p:nvCxnSpPr>
        <p:spPr>
          <a:xfrm>
            <a:off x="759714" y="6217920"/>
            <a:ext cx="10671048"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759714" y="854636"/>
            <a:ext cx="10671048"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609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59714" y="1530319"/>
            <a:ext cx="5260086" cy="423599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530319"/>
            <a:ext cx="5258562" cy="423599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4"/>
          <p:cNvSpPr>
            <a:spLocks noGrp="1"/>
          </p:cNvSpPr>
          <p:nvPr>
            <p:ph type="sldNum" sz="quarter" idx="4"/>
          </p:nvPr>
        </p:nvSpPr>
        <p:spPr>
          <a:xfrm>
            <a:off x="759714" y="6358023"/>
            <a:ext cx="5564886" cy="365125"/>
          </a:xfrm>
          <a:prstGeom prst="rect">
            <a:avLst/>
          </a:prstGeom>
        </p:spPr>
        <p:txBody>
          <a:bodyPr vert="horz" lIns="91440" tIns="45720" rIns="91440" bIns="45720" rtlCol="0" anchor="ctr"/>
          <a:lstStyle>
            <a:lvl1pPr algn="l">
              <a:defRPr sz="1000">
                <a:solidFill>
                  <a:schemeClr val="bg1">
                    <a:lumMod val="50000"/>
                  </a:schemeClr>
                </a:solidFill>
                <a:latin typeface="Humnst777 BT" panose="020B0603030504020204" pitchFamily="34" charset="0"/>
              </a:defRPr>
            </a:lvl1pPr>
          </a:lstStyle>
          <a:p>
            <a:fld id="{54721A9B-34A7-4855-82EE-AAF4BC367DA2}" type="slidenum">
              <a:rPr lang="en-US" smtClean="0"/>
              <a:pPr/>
              <a:t>‹#›</a:t>
            </a:fld>
            <a:r>
              <a:rPr lang="en-US" dirty="0"/>
              <a:t> | EMPEA</a:t>
            </a:r>
          </a:p>
        </p:txBody>
      </p:sp>
      <p:sp>
        <p:nvSpPr>
          <p:cNvPr id="17" name="Title Placeholder 1"/>
          <p:cNvSpPr>
            <a:spLocks noGrp="1"/>
          </p:cNvSpPr>
          <p:nvPr>
            <p:ph type="title"/>
          </p:nvPr>
        </p:nvSpPr>
        <p:spPr>
          <a:xfrm>
            <a:off x="759714" y="457604"/>
            <a:ext cx="10671048" cy="397032"/>
          </a:xfrm>
          <a:prstGeom prst="rect">
            <a:avLst/>
          </a:prstGeom>
        </p:spPr>
        <p:txBody>
          <a:bodyPr vert="horz" wrap="square" lIns="91440" tIns="45720" rIns="91440" bIns="45720" rtlCol="0" anchor="ctr">
            <a:spAutoFit/>
          </a:bodyPr>
          <a:lstStyle/>
          <a:p>
            <a:r>
              <a:rPr lang="en-US" dirty="0"/>
              <a:t>Click to edit Master title style</a:t>
            </a:r>
          </a:p>
        </p:txBody>
      </p:sp>
      <p:pic>
        <p:nvPicPr>
          <p:cNvPr id="19" name="Graphic 6">
            <a:extLst>
              <a:ext uri="{FF2B5EF4-FFF2-40B4-BE49-F238E27FC236}">
                <a16:creationId xmlns:a16="http://schemas.microsoft.com/office/drawing/2014/main" id="{5CBA0B19-D4BD-BB47-BF27-662B5D9C34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0384" y="6364441"/>
            <a:ext cx="1585291" cy="352287"/>
          </a:xfrm>
          <a:prstGeom prst="rect">
            <a:avLst/>
          </a:prstGeom>
        </p:spPr>
      </p:pic>
      <p:cxnSp>
        <p:nvCxnSpPr>
          <p:cNvPr id="20" name="Straight Connector 19"/>
          <p:cNvCxnSpPr/>
          <p:nvPr userDrawn="1"/>
        </p:nvCxnSpPr>
        <p:spPr>
          <a:xfrm>
            <a:off x="759714" y="6217920"/>
            <a:ext cx="10671048"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759714" y="854636"/>
            <a:ext cx="10671048"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Text Placeholder 10"/>
          <p:cNvSpPr>
            <a:spLocks noGrp="1"/>
          </p:cNvSpPr>
          <p:nvPr>
            <p:ph type="body" sz="quarter" idx="12"/>
          </p:nvPr>
        </p:nvSpPr>
        <p:spPr>
          <a:xfrm>
            <a:off x="759714" y="1131684"/>
            <a:ext cx="5260086" cy="258532"/>
          </a:xfrm>
        </p:spPr>
        <p:txBody>
          <a:bodyPr wrap="square" anchor="ctr">
            <a:spAutoFit/>
          </a:bodyPr>
          <a:lstStyle>
            <a:lvl1pPr marL="0" indent="0">
              <a:buNone/>
              <a:defRPr sz="1200" b="1">
                <a:solidFill>
                  <a:schemeClr val="bg1">
                    <a:lumMod val="50000"/>
                  </a:schemeClr>
                </a:solidFill>
              </a:defRPr>
            </a:lvl1pPr>
          </a:lstStyle>
          <a:p>
            <a:pPr lvl="0"/>
            <a:r>
              <a:rPr lang="en-US" dirty="0"/>
              <a:t>Edit Master text styles</a:t>
            </a:r>
          </a:p>
        </p:txBody>
      </p:sp>
      <p:sp>
        <p:nvSpPr>
          <p:cNvPr id="23" name="Text Placeholder 10"/>
          <p:cNvSpPr>
            <a:spLocks noGrp="1"/>
          </p:cNvSpPr>
          <p:nvPr>
            <p:ph type="body" sz="quarter" idx="20"/>
          </p:nvPr>
        </p:nvSpPr>
        <p:spPr>
          <a:xfrm>
            <a:off x="6172200" y="1131684"/>
            <a:ext cx="5258562" cy="258532"/>
          </a:xfrm>
        </p:spPr>
        <p:txBody>
          <a:bodyPr wrap="square" anchor="ctr">
            <a:spAutoFit/>
          </a:bodyPr>
          <a:lstStyle>
            <a:lvl1pPr marL="0" indent="0">
              <a:buNone/>
              <a:defRPr sz="1200" b="1">
                <a:solidFill>
                  <a:schemeClr val="bg1">
                    <a:lumMod val="50000"/>
                  </a:schemeClr>
                </a:solidFill>
              </a:defRPr>
            </a:lvl1pPr>
          </a:lstStyle>
          <a:p>
            <a:pPr lvl="0"/>
            <a:r>
              <a:rPr lang="en-US" dirty="0"/>
              <a:t>Edit Master text styles</a:t>
            </a:r>
          </a:p>
        </p:txBody>
      </p:sp>
      <p:sp>
        <p:nvSpPr>
          <p:cNvPr id="24" name="Text Placeholder 4"/>
          <p:cNvSpPr>
            <a:spLocks noGrp="1"/>
          </p:cNvSpPr>
          <p:nvPr>
            <p:ph type="body" sz="quarter" idx="19" hasCustomPrompt="1"/>
          </p:nvPr>
        </p:nvSpPr>
        <p:spPr>
          <a:xfrm>
            <a:off x="759714" y="5833445"/>
            <a:ext cx="10671048" cy="246221"/>
          </a:xfrm>
        </p:spPr>
        <p:txBody>
          <a:bodyPr wrap="square" anchor="b" anchorCtr="0">
            <a:spAutoFit/>
          </a:bodyPr>
          <a:lstStyle>
            <a:lvl1pPr marL="0" indent="0">
              <a:lnSpc>
                <a:spcPts val="1200"/>
              </a:lnSpc>
              <a:buNone/>
              <a:defRPr sz="1000" baseline="0"/>
            </a:lvl1pPr>
            <a:lvl2pPr>
              <a:defRPr sz="1000"/>
            </a:lvl2pPr>
            <a:lvl3pPr>
              <a:defRPr sz="1000"/>
            </a:lvl3pPr>
            <a:lvl4pPr>
              <a:defRPr sz="1000"/>
            </a:lvl4pPr>
            <a:lvl5pPr>
              <a:defRPr sz="1000"/>
            </a:lvl5pPr>
          </a:lstStyle>
          <a:p>
            <a:pPr lvl="0"/>
            <a:r>
              <a:rPr lang="en-US" dirty="0"/>
              <a:t>Source: XXXXXXXXXXXXXXXXXXXXX.</a:t>
            </a:r>
          </a:p>
        </p:txBody>
      </p:sp>
    </p:spTree>
    <p:extLst>
      <p:ext uri="{BB962C8B-B14F-4D97-AF65-F5344CB8AC3E}">
        <p14:creationId xmlns:p14="http://schemas.microsoft.com/office/powerpoint/2010/main" val="2173403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a:xfrm>
            <a:off x="759714" y="6358023"/>
            <a:ext cx="5564886" cy="365125"/>
          </a:xfrm>
          <a:prstGeom prst="rect">
            <a:avLst/>
          </a:prstGeom>
        </p:spPr>
        <p:txBody>
          <a:bodyPr vert="horz" lIns="91440" tIns="45720" rIns="91440" bIns="45720" rtlCol="0" anchor="ctr"/>
          <a:lstStyle>
            <a:lvl1pPr algn="l">
              <a:defRPr sz="1000">
                <a:solidFill>
                  <a:schemeClr val="bg1">
                    <a:lumMod val="50000"/>
                  </a:schemeClr>
                </a:solidFill>
                <a:latin typeface="Humnst777 BT" panose="020B0603030504020204" pitchFamily="34" charset="0"/>
              </a:defRPr>
            </a:lvl1pPr>
          </a:lstStyle>
          <a:p>
            <a:fld id="{54721A9B-34A7-4855-82EE-AAF4BC367DA2}" type="slidenum">
              <a:rPr lang="en-US" smtClean="0"/>
              <a:pPr/>
              <a:t>‹#›</a:t>
            </a:fld>
            <a:r>
              <a:rPr lang="en-US" dirty="0"/>
              <a:t> | EMPEA</a:t>
            </a:r>
          </a:p>
        </p:txBody>
      </p:sp>
      <p:sp>
        <p:nvSpPr>
          <p:cNvPr id="6" name="Title Placeholder 1"/>
          <p:cNvSpPr>
            <a:spLocks noGrp="1"/>
          </p:cNvSpPr>
          <p:nvPr>
            <p:ph type="title"/>
          </p:nvPr>
        </p:nvSpPr>
        <p:spPr>
          <a:xfrm>
            <a:off x="759714" y="457604"/>
            <a:ext cx="10671048" cy="397032"/>
          </a:xfrm>
          <a:prstGeom prst="rect">
            <a:avLst/>
          </a:prstGeom>
        </p:spPr>
        <p:txBody>
          <a:bodyPr vert="horz" wrap="square" lIns="91440" tIns="45720" rIns="91440" bIns="45720" rtlCol="0" anchor="ctr">
            <a:spAutoFit/>
          </a:bodyPr>
          <a:lstStyle/>
          <a:p>
            <a:r>
              <a:rPr lang="en-US" dirty="0"/>
              <a:t>Click to edit Master title style</a:t>
            </a:r>
          </a:p>
        </p:txBody>
      </p:sp>
      <p:pic>
        <p:nvPicPr>
          <p:cNvPr id="9" name="Graphic 6">
            <a:extLst>
              <a:ext uri="{FF2B5EF4-FFF2-40B4-BE49-F238E27FC236}">
                <a16:creationId xmlns:a16="http://schemas.microsoft.com/office/drawing/2014/main" id="{5CBA0B19-D4BD-BB47-BF27-662B5D9C34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0384" y="6364441"/>
            <a:ext cx="1585291" cy="352287"/>
          </a:xfrm>
          <a:prstGeom prst="rect">
            <a:avLst/>
          </a:prstGeom>
        </p:spPr>
      </p:pic>
      <p:cxnSp>
        <p:nvCxnSpPr>
          <p:cNvPr id="10" name="Straight Connector 9"/>
          <p:cNvCxnSpPr/>
          <p:nvPr userDrawn="1"/>
        </p:nvCxnSpPr>
        <p:spPr>
          <a:xfrm>
            <a:off x="759714" y="6217920"/>
            <a:ext cx="10671048"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759714" y="854636"/>
            <a:ext cx="10671048"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416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9714" y="457604"/>
            <a:ext cx="10671048" cy="397032"/>
          </a:xfrm>
          <a:prstGeom prst="rect">
            <a:avLst/>
          </a:prstGeom>
        </p:spPr>
        <p:txBody>
          <a:bodyPr vert="horz" wrap="square" lIns="91440" tIns="45720" rIns="91440" bIns="45720" rtlCol="0" anchor="ctr">
            <a:spAutoFit/>
          </a:bodyPr>
          <a:lstStyle/>
          <a:p>
            <a:r>
              <a:rPr lang="en-US" dirty="0"/>
              <a:t>Click to edit Master title style</a:t>
            </a:r>
          </a:p>
        </p:txBody>
      </p:sp>
      <p:sp>
        <p:nvSpPr>
          <p:cNvPr id="3" name="Text Placeholder 2"/>
          <p:cNvSpPr>
            <a:spLocks noGrp="1"/>
          </p:cNvSpPr>
          <p:nvPr>
            <p:ph type="body" idx="1"/>
          </p:nvPr>
        </p:nvSpPr>
        <p:spPr>
          <a:xfrm>
            <a:off x="759714" y="1035697"/>
            <a:ext cx="10671048" cy="514126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759714" y="6358023"/>
            <a:ext cx="5486400" cy="365125"/>
          </a:xfrm>
          <a:prstGeom prst="rect">
            <a:avLst/>
          </a:prstGeom>
        </p:spPr>
        <p:txBody>
          <a:bodyPr vert="horz" lIns="91440" tIns="45720" rIns="91440" bIns="45720" rtlCol="0" anchor="ctr"/>
          <a:lstStyle>
            <a:lvl1pPr algn="l">
              <a:defRPr sz="1000">
                <a:solidFill>
                  <a:schemeClr val="bg1">
                    <a:lumMod val="50000"/>
                  </a:schemeClr>
                </a:solidFill>
                <a:latin typeface="Humnst777 BT" panose="020B0603030504020204" pitchFamily="34" charset="0"/>
              </a:defRPr>
            </a:lvl1pPr>
          </a:lstStyle>
          <a:p>
            <a:fld id="{54721A9B-34A7-4855-82EE-AAF4BC367DA2}" type="slidenum">
              <a:rPr lang="en-US" smtClean="0"/>
              <a:pPr/>
              <a:t>‹#›</a:t>
            </a:fld>
            <a:r>
              <a:rPr lang="en-US" dirty="0"/>
              <a:t> | EMPEA</a:t>
            </a:r>
          </a:p>
        </p:txBody>
      </p:sp>
    </p:spTree>
    <p:extLst>
      <p:ext uri="{BB962C8B-B14F-4D97-AF65-F5344CB8AC3E}">
        <p14:creationId xmlns:p14="http://schemas.microsoft.com/office/powerpoint/2010/main" val="807458113"/>
      </p:ext>
    </p:extLst>
  </p:cSld>
  <p:clrMap bg1="lt1" tx1="dk1" bg2="lt2" tx2="dk2" accent1="accent1" accent2="accent2" accent3="accent3" accent4="accent4" accent5="accent5" accent6="accent6" hlink="hlink" folHlink="folHlink"/>
  <p:sldLayoutIdLst>
    <p:sldLayoutId id="2147483651" r:id="rId1"/>
    <p:sldLayoutId id="2147483660" r:id="rId2"/>
    <p:sldLayoutId id="2147483661" r:id="rId3"/>
    <p:sldLayoutId id="2147483663" r:id="rId4"/>
    <p:sldLayoutId id="2147483650" r:id="rId5"/>
    <p:sldLayoutId id="2147483669" r:id="rId6"/>
    <p:sldLayoutId id="2147483652" r:id="rId7"/>
    <p:sldLayoutId id="2147483674" r:id="rId8"/>
    <p:sldLayoutId id="2147483654" r:id="rId9"/>
    <p:sldLayoutId id="2147483655" r:id="rId10"/>
    <p:sldLayoutId id="2147483664" r:id="rId11"/>
    <p:sldLayoutId id="2147483675" r:id="rId12"/>
    <p:sldLayoutId id="2147483676" r:id="rId13"/>
  </p:sldLayoutIdLst>
  <p:hf hdr="0" ftr="0" dt="0"/>
  <p:txStyles>
    <p:titleStyle>
      <a:lvl1pPr algn="l" defTabSz="914400" rtl="0" eaLnBrk="1" latinLnBrk="0" hangingPunct="1">
        <a:lnSpc>
          <a:spcPct val="90000"/>
        </a:lnSpc>
        <a:spcBef>
          <a:spcPct val="0"/>
        </a:spcBef>
        <a:buNone/>
        <a:defRPr sz="2200" kern="1200">
          <a:solidFill>
            <a:schemeClr val="tx1"/>
          </a:solidFill>
          <a:latin typeface="Lexia Regular" panose="02000503040000020003" pitchFamily="2"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000" kern="1200">
          <a:solidFill>
            <a:schemeClr val="tx1"/>
          </a:solidFill>
          <a:latin typeface="Humnst777 BT" panose="020B0603030504020204" pitchFamily="34" charset="0"/>
          <a:ea typeface="+mn-ea"/>
          <a:cs typeface="+mn-cs"/>
        </a:defRPr>
      </a:lvl1pPr>
      <a:lvl2pPr marL="685800" indent="-228600" algn="l" defTabSz="914400" rtl="0" eaLnBrk="1" latinLnBrk="0" hangingPunct="1">
        <a:lnSpc>
          <a:spcPct val="90000"/>
        </a:lnSpc>
        <a:spcBef>
          <a:spcPts val="500"/>
        </a:spcBef>
        <a:buFont typeface="Arial"/>
        <a:buChar char="•"/>
        <a:defRPr sz="1600" kern="1200">
          <a:solidFill>
            <a:schemeClr val="tx2"/>
          </a:solidFill>
          <a:latin typeface="Humnst777 BT" panose="020B0603030504020204" pitchFamily="34" charset="0"/>
          <a:ea typeface="+mn-ea"/>
          <a:cs typeface="+mn-cs"/>
        </a:defRPr>
      </a:lvl2pPr>
      <a:lvl3pPr marL="1143000" indent="-228600" algn="l" defTabSz="914400" rtl="0" eaLnBrk="1" latinLnBrk="0" hangingPunct="1">
        <a:lnSpc>
          <a:spcPct val="90000"/>
        </a:lnSpc>
        <a:spcBef>
          <a:spcPts val="500"/>
        </a:spcBef>
        <a:buFont typeface="Arial"/>
        <a:buChar char="•"/>
        <a:defRPr sz="1600" kern="1200">
          <a:solidFill>
            <a:schemeClr val="tx1"/>
          </a:solidFill>
          <a:latin typeface="Humnst777 BT" panose="020B0603030504020204" pitchFamily="34" charset="0"/>
          <a:ea typeface="+mn-ea"/>
          <a:cs typeface="+mn-cs"/>
        </a:defRPr>
      </a:lvl3pPr>
      <a:lvl4pPr marL="1600200" indent="-228600" algn="l" defTabSz="914400" rtl="0" eaLnBrk="1" latinLnBrk="0" hangingPunct="1">
        <a:lnSpc>
          <a:spcPct val="90000"/>
        </a:lnSpc>
        <a:spcBef>
          <a:spcPts val="500"/>
        </a:spcBef>
        <a:buFont typeface="Arial"/>
        <a:buChar char="•"/>
        <a:defRPr sz="1600" kern="1200">
          <a:solidFill>
            <a:schemeClr val="bg1">
              <a:lumMod val="50000"/>
            </a:schemeClr>
          </a:solidFill>
          <a:latin typeface="Humnst777 BT" panose="020B0603030504020204" pitchFamily="34" charset="0"/>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bg1">
              <a:lumMod val="50000"/>
            </a:schemeClr>
          </a:solidFill>
          <a:latin typeface="Humnst777 BT" panose="020B0603030504020204"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hyperlink" Target="https://www.prnewswire.com/news-releases/holmusk-announces-closing-of-us21-5-million-series-a-funding-round-led-by-optum-ventures--health-catalyst-capital-301060002.html" TargetMode="External"/><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hyperlink" Target="https://www.crunchbase.com/funding_round/doctor-anywhere-series-b--2ba34cf6" TargetMode="External"/><Relationship Id="rId1" Type="http://schemas.openxmlformats.org/officeDocument/2006/relationships/slideLayout" Target="../slideLayouts/slideLayout8.xml"/><Relationship Id="rId6" Type="http://schemas.openxmlformats.org/officeDocument/2006/relationships/hyperlink" Target="https://www.businesstimes.com.sg/garage/medtech-startup-ekoai-raises-us4m-in-funding-round-co-led-by-sequoia-india-edbi" TargetMode="External"/><Relationship Id="rId11" Type="http://schemas.openxmlformats.org/officeDocument/2006/relationships/image" Target="../media/image49.png"/><Relationship Id="rId5" Type="http://schemas.openxmlformats.org/officeDocument/2006/relationships/hyperlink" Target="https://techcrunch.com/2020/05/11/biotherapeutics-startup-hummingbird-bioscience-brings-its-total-series-b-funding-to-25-million/" TargetMode="External"/><Relationship Id="rId10" Type="http://schemas.openxmlformats.org/officeDocument/2006/relationships/image" Target="../media/image48.png"/><Relationship Id="rId4" Type="http://schemas.openxmlformats.org/officeDocument/2006/relationships/hyperlink" Target="https://www.prnewswire.com/news-releases/travecta-therapeutics-secures-15-million-in-financing-301057587.html" TargetMode="External"/><Relationship Id="rId9" Type="http://schemas.openxmlformats.org/officeDocument/2006/relationships/image" Target="../media/image47.png"/></Relationships>
</file>

<file path=ppt/slides/_rels/slide11.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hyperlink" Target="https://lavca.org/2020/06/03/valor-capital-and-redpoint-eventures-lead-a-us47m-series-b-on-tembici/" TargetMode="External"/><Relationship Id="rId7" Type="http://schemas.openxmlformats.org/officeDocument/2006/relationships/image" Target="../media/image54.png"/><Relationship Id="rId2" Type="http://schemas.openxmlformats.org/officeDocument/2006/relationships/hyperlink" Target="https://lavca.org/2020/04/07/lgt-lightstone-latin-america-leads-us80m-series-e-in-cargox/" TargetMode="External"/><Relationship Id="rId1" Type="http://schemas.openxmlformats.org/officeDocument/2006/relationships/slideLayout" Target="../slideLayouts/slideLayout8.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hyperlink" Target="https://lavca.org/2020/07/08/cambridge-capital-leads-a-us22-5m-series-b-in-logistics-marketplace-liftit/" TargetMode="External"/><Relationship Id="rId9" Type="http://schemas.openxmlformats.org/officeDocument/2006/relationships/image" Target="../media/image56.png"/></Relationships>
</file>

<file path=ppt/slides/_rels/slide1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hyperlink" Target="https://lavca.org/2020/06/30/canary-kaszek-ventures-and-maya-capital-invest-us16m-in-alice/" TargetMode="External"/><Relationship Id="rId7" Type="http://schemas.openxmlformats.org/officeDocument/2006/relationships/image" Target="../media/image59.png"/><Relationship Id="rId2" Type="http://schemas.openxmlformats.org/officeDocument/2006/relationships/hyperlink" Target="https://lavca.org/2020/06/25/general-atlantic-and-e-bricks-ventures-lead-a-r40m-series-b-in-telemedicine-startup-conexa-saude/" TargetMode="External"/><Relationship Id="rId1" Type="http://schemas.openxmlformats.org/officeDocument/2006/relationships/slideLayout" Target="../slideLayouts/slideLayout8.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hyperlink" Target="https://lavca.org/2020/06/11/monashees-kaszek-ventures-and-onevc-invest-us4-6m-in-health-plan-startup-pipo-em-portugues/" TargetMode="External"/><Relationship Id="rId9" Type="http://schemas.openxmlformats.org/officeDocument/2006/relationships/image" Target="../media/image51.png"/></Relationships>
</file>

<file path=ppt/slides/_rels/slide13.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hyperlink" Target="https://www.empea.org/newsroom/gulf-capital-leads-usd40m-series-d-for-middle-east-healthtech-vezeeta/" TargetMode="External"/><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hyperlink" Target="https://www.empea.org/newsroom/cdc-leads-usd17m-investment-in-ghanaian-healthtech-mpharma/" TargetMode="External"/><Relationship Id="rId16" Type="http://schemas.openxmlformats.org/officeDocument/2006/relationships/image" Target="../media/image70.png"/><Relationship Id="rId1" Type="http://schemas.openxmlformats.org/officeDocument/2006/relationships/slideLayout" Target="../slideLayouts/slideLayout8.xml"/><Relationship Id="rId6" Type="http://schemas.openxmlformats.org/officeDocument/2006/relationships/hyperlink" Target="https://www.raptorgroup.com/news/african-payment-startup-chipper-cash-raises-13-8m-series-a-466" TargetMode="External"/><Relationship Id="rId11" Type="http://schemas.openxmlformats.org/officeDocument/2006/relationships/image" Target="../media/image65.jpeg"/><Relationship Id="rId5" Type="http://schemas.openxmlformats.org/officeDocument/2006/relationships/hyperlink" Target="https://www.empea.org/newsroom/greycroft-and-eventures-lead-usd35m-series-b-for-african-fintech-flutterwave/" TargetMode="External"/><Relationship Id="rId15" Type="http://schemas.openxmlformats.org/officeDocument/2006/relationships/image" Target="../media/image69.jpeg"/><Relationship Id="rId10" Type="http://schemas.openxmlformats.org/officeDocument/2006/relationships/image" Target="../media/image64.png"/><Relationship Id="rId4" Type="http://schemas.openxmlformats.org/officeDocument/2006/relationships/hyperlink" Target="https://www.empea.org/?s=jumo" TargetMode="External"/><Relationship Id="rId9" Type="http://schemas.openxmlformats.org/officeDocument/2006/relationships/image" Target="../media/image63.png"/><Relationship Id="rId14" Type="http://schemas.openxmlformats.org/officeDocument/2006/relationships/image" Target="../media/image68.png"/></Relationships>
</file>

<file path=ppt/slides/_rels/slide1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1.png"/><Relationship Id="rId7" Type="http://schemas.openxmlformats.org/officeDocument/2006/relationships/image" Target="../media/image72.png"/><Relationship Id="rId2" Type="http://schemas.openxmlformats.org/officeDocument/2006/relationships/hyperlink" Target="https://www.uber.com/newsroom/uber-careem/" TargetMode="External"/><Relationship Id="rId1" Type="http://schemas.openxmlformats.org/officeDocument/2006/relationships/slideLayout" Target="../slideLayouts/slideLayout8.xml"/><Relationship Id="rId6" Type="http://schemas.openxmlformats.org/officeDocument/2006/relationships/hyperlink" Target="https://www.wamda.com/2020/03/wamda-invests-online-grocery-platform-nanas-18-million-series-b-round" TargetMode="External"/><Relationship Id="rId11" Type="http://schemas.openxmlformats.org/officeDocument/2006/relationships/image" Target="../media/image76.png"/><Relationship Id="rId5" Type="http://schemas.openxmlformats.org/officeDocument/2006/relationships/hyperlink" Target="https://www.menabytes.com/jahez-series-a/" TargetMode="External"/><Relationship Id="rId10" Type="http://schemas.openxmlformats.org/officeDocument/2006/relationships/image" Target="../media/image75.png"/><Relationship Id="rId4" Type="http://schemas.openxmlformats.org/officeDocument/2006/relationships/hyperlink" Target="https://www.kitopi.com/post/kitopi-raises-60-million-in-series-b-funding" TargetMode="External"/><Relationship Id="rId9" Type="http://schemas.openxmlformats.org/officeDocument/2006/relationships/image" Target="../media/image74.png"/></Relationships>
</file>

<file path=ppt/slides/_rels/slide15.xml.rels><?xml version="1.0" encoding="UTF-8" standalone="yes"?>
<Relationships xmlns="http://schemas.openxmlformats.org/package/2006/relationships"><Relationship Id="rId8" Type="http://schemas.openxmlformats.org/officeDocument/2006/relationships/hyperlink" Target="https://www.eu-startups.com/2020/06/greenfox-academy-social-impact-investment/" TargetMode="External"/><Relationship Id="rId13" Type="http://schemas.openxmlformats.org/officeDocument/2006/relationships/image" Target="../media/image81.png"/><Relationship Id="rId3" Type="http://schemas.openxmlformats.org/officeDocument/2006/relationships/hyperlink" Target="https://www.bloomberg.com/news/articles/2020-06-01/zynga-to-buy-peak-for-1-8-billion-in-its-largest-deal-ever" TargetMode="External"/><Relationship Id="rId7" Type="http://schemas.openxmlformats.org/officeDocument/2006/relationships/hyperlink" Target="https://ziticity.com/blog/ziticity-raises-seed-investment-for-future-growth" TargetMode="External"/><Relationship Id="rId12" Type="http://schemas.openxmlformats.org/officeDocument/2006/relationships/image" Target="../media/image80.png"/><Relationship Id="rId2" Type="http://schemas.openxmlformats.org/officeDocument/2006/relationships/hyperlink" Target="https://www.empea.org/newsroom/earlybird-exits-turkish-mobile-game-maker-peak-games-to-zynga-for-usd1-8b/" TargetMode="External"/><Relationship Id="rId1" Type="http://schemas.openxmlformats.org/officeDocument/2006/relationships/slideLayout" Target="../slideLayouts/slideLayout8.xml"/><Relationship Id="rId6" Type="http://schemas.openxmlformats.org/officeDocument/2006/relationships/hyperlink" Target="https://www.empea.org/newsroom/reflex-capital-fast-forward-and-lighthouse-ventures-invest-usd3-5m-in-czech-proptech-spaceti/" TargetMode="External"/><Relationship Id="rId11" Type="http://schemas.openxmlformats.org/officeDocument/2006/relationships/image" Target="../media/image79.png"/><Relationship Id="rId5" Type="http://schemas.openxmlformats.org/officeDocument/2006/relationships/hyperlink" Target="https://www.empea.org/newsroom/addventure-and-target-global-lead-usd4-5m-series-b-for-russian-insurtech-bestdoctor/" TargetMode="External"/><Relationship Id="rId15" Type="http://schemas.openxmlformats.org/officeDocument/2006/relationships/image" Target="../media/image83.jpeg"/><Relationship Id="rId10" Type="http://schemas.openxmlformats.org/officeDocument/2006/relationships/image" Target="../media/image78.jpeg"/><Relationship Id="rId4" Type="http://schemas.openxmlformats.org/officeDocument/2006/relationships/hyperlink" Target="https://investor.zynga.com/news-releases/news-release-details/zynga-and-peak-games-announce-zyngas-acquisition-card-game" TargetMode="External"/><Relationship Id="rId9" Type="http://schemas.openxmlformats.org/officeDocument/2006/relationships/image" Target="../media/image77.png"/><Relationship Id="rId14" Type="http://schemas.openxmlformats.org/officeDocument/2006/relationships/image" Target="../media/image82.jpeg"/></Relationships>
</file>

<file path=ppt/slides/_rels/slide1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www.empea.org/vc-tech/" TargetMode="External"/><Relationship Id="rId1" Type="http://schemas.openxmlformats.org/officeDocument/2006/relationships/slideLayout" Target="../slideLayouts/slideLayout8.xml"/><Relationship Id="rId5" Type="http://schemas.openxmlformats.org/officeDocument/2006/relationships/image" Target="../media/image85.png"/><Relationship Id="rId4" Type="http://schemas.openxmlformats.org/officeDocument/2006/relationships/hyperlink" Target="http://go.empea.org/l/50512/2020-03-23/d2fccz"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hyperlink" Target="https://www.empea.org/newsroom/owl-ventures-leads-usd32m-investment-in-indian-edtech-degreed/" TargetMode="External"/><Relationship Id="rId13" Type="http://schemas.openxmlformats.org/officeDocument/2006/relationships/image" Target="../media/image14.png"/><Relationship Id="rId3" Type="http://schemas.openxmlformats.org/officeDocument/2006/relationships/hyperlink" Target="https://techcrunch.com/2020/07/16/indian-online-tutoring-platform-vedantu-raises-100-million/" TargetMode="External"/><Relationship Id="rId7" Type="http://schemas.openxmlformats.org/officeDocument/2006/relationships/hyperlink" Target="https://www.empea.org/newsroom/general-atlantic-and-facebook-lead-usd110m-series-e-for-indian-edtech-unacademy/" TargetMode="External"/><Relationship Id="rId12" Type="http://schemas.openxmlformats.org/officeDocument/2006/relationships/image" Target="../media/image13.png"/><Relationship Id="rId2" Type="http://schemas.openxmlformats.org/officeDocument/2006/relationships/hyperlink" Target="https://www.empea.org/newsroom/coatue-management-leads-usd100m-series-d-for-indian-edtech-vedantu/" TargetMode="External"/><Relationship Id="rId1" Type="http://schemas.openxmlformats.org/officeDocument/2006/relationships/slideLayout" Target="../slideLayouts/slideLayout8.xml"/><Relationship Id="rId6" Type="http://schemas.openxmlformats.org/officeDocument/2006/relationships/hyperlink" Target="https://www.generalatlantic.com/media-article/unacademy-raises-a-new-round-of-funding-led-by-general-atlantic-facebook-and-sequoia-india/" TargetMode="External"/><Relationship Id="rId11" Type="http://schemas.openxmlformats.org/officeDocument/2006/relationships/image" Target="../media/image12.jpeg"/><Relationship Id="rId5" Type="http://schemas.openxmlformats.org/officeDocument/2006/relationships/hyperlink" Target="https://techcrunch.com/2020/06/25/mary-meekers-bond-invests-in-indian-online-learning-giant-byjus/" TargetMode="External"/><Relationship Id="rId10" Type="http://schemas.openxmlformats.org/officeDocument/2006/relationships/image" Target="../media/image11.png"/><Relationship Id="rId4" Type="http://schemas.openxmlformats.org/officeDocument/2006/relationships/hyperlink" Target="https://www.empea.org/newsroom/bond-capital-invests-undisclosed-amount-in-indian-edtech-byjus/" TargetMode="External"/><Relationship Id="rId9" Type="http://schemas.openxmlformats.org/officeDocument/2006/relationships/image" Target="../media/image10.png"/><Relationship Id="rId14" Type="http://schemas.openxmlformats.org/officeDocument/2006/relationships/image" Target="../media/image15.jpe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hyperlink" Target="https://www.ft.com/content/b43bbfcc-ba3c-4c4d-8e40-798061b6f2fd" TargetMode="Externa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hyperlink" Target="https://pe.pedaily.cn/202006/456223.shtml" TargetMode="External"/><Relationship Id="rId13" Type="http://schemas.openxmlformats.org/officeDocument/2006/relationships/image" Target="../media/image25.png"/><Relationship Id="rId3" Type="http://schemas.openxmlformats.org/officeDocument/2006/relationships/hyperlink" Target="https://www.empea.org/newsroom/janchor-partners-ra-capital-hillhouse-capital-and-jiashan-sdic-invest-usd310m-series-c-for-chinese-drug-developer-everest-medicines/" TargetMode="External"/><Relationship Id="rId7" Type="http://schemas.openxmlformats.org/officeDocument/2006/relationships/hyperlink" Target="https://www.chinamoneynetwork.com/2020/07/08/efung-capital-leads-pre-c-round-in-chinese-medical-firm-obio-technology" TargetMode="External"/><Relationship Id="rId12" Type="http://schemas.openxmlformats.org/officeDocument/2006/relationships/image" Target="../media/image24.jpeg"/><Relationship Id="rId17" Type="http://schemas.openxmlformats.org/officeDocument/2006/relationships/image" Target="../media/image29.png"/><Relationship Id="rId2" Type="http://schemas.openxmlformats.org/officeDocument/2006/relationships/hyperlink" Target="https://www.empea.org/newsroom/idg-capital-and-cpe-lead-usd1b-series-b-for-chinese-genetic-sequencer-mgi-tech/" TargetMode="External"/><Relationship Id="rId16" Type="http://schemas.openxmlformats.org/officeDocument/2006/relationships/image" Target="../media/image28.jpeg"/><Relationship Id="rId1" Type="http://schemas.openxmlformats.org/officeDocument/2006/relationships/slideLayout" Target="../slideLayouts/slideLayout8.xml"/><Relationship Id="rId6" Type="http://schemas.openxmlformats.org/officeDocument/2006/relationships/hyperlink" Target="https://www.empea.org/newsroom/fidelity-leads-usd97m-series-c-for-chinese-therapeutics-company-antengene/" TargetMode="External"/><Relationship Id="rId11" Type="http://schemas.openxmlformats.org/officeDocument/2006/relationships/image" Target="../media/image23.jpeg"/><Relationship Id="rId5" Type="http://schemas.openxmlformats.org/officeDocument/2006/relationships/hyperlink" Target="https://www.dealstreetasia.com/stories/hillhouse-genor-biopharma-190863/" TargetMode="External"/><Relationship Id="rId15" Type="http://schemas.openxmlformats.org/officeDocument/2006/relationships/image" Target="../media/image27.jpeg"/><Relationship Id="rId10" Type="http://schemas.openxmlformats.org/officeDocument/2006/relationships/image" Target="../media/image22.png"/><Relationship Id="rId4" Type="http://schemas.openxmlformats.org/officeDocument/2006/relationships/hyperlink" Target="https://www.avcj.com/avcj/news/3020367/warburg-pincus-leads-series-b-for-chinas-haihe-biopharma" TargetMode="External"/><Relationship Id="rId9" Type="http://schemas.openxmlformats.org/officeDocument/2006/relationships/image" Target="../media/image21.png"/><Relationship Id="rId14"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hyperlink" Target="https://www.empea.org/newsroom/fountainvest-partners-and-tiger-global-lead-usd750m-series-e-for-chinese-edtech-zuoyebang/" TargetMode="External"/><Relationship Id="rId7" Type="http://schemas.openxmlformats.org/officeDocument/2006/relationships/image" Target="../media/image30.png"/><Relationship Id="rId12" Type="http://schemas.openxmlformats.org/officeDocument/2006/relationships/image" Target="../media/image15.jpeg"/><Relationship Id="rId2" Type="http://schemas.openxmlformats.org/officeDocument/2006/relationships/hyperlink" Target="https://www.empea.org/newsroom/hillhouse-leads-usd1b-series-g-for-chinese-edtech-yuanfudao/" TargetMode="External"/><Relationship Id="rId1" Type="http://schemas.openxmlformats.org/officeDocument/2006/relationships/slideLayout" Target="../slideLayouts/slideLayout8.xml"/><Relationship Id="rId6" Type="http://schemas.openxmlformats.org/officeDocument/2006/relationships/hyperlink" Target="https://www.avcj.com/avcj/news/3018735/chinese-cultural-education-business-secures-usd21m-series-b" TargetMode="External"/><Relationship Id="rId11" Type="http://schemas.openxmlformats.org/officeDocument/2006/relationships/image" Target="../media/image34.png"/><Relationship Id="rId5" Type="http://schemas.openxmlformats.org/officeDocument/2006/relationships/hyperlink" Target="https://www.avcj.com/avcj/news/3019117/kuaishou-backs-chinese-online-education-platform-huohua-siwei" TargetMode="External"/><Relationship Id="rId10" Type="http://schemas.openxmlformats.org/officeDocument/2006/relationships/image" Target="../media/image33.png"/><Relationship Id="rId4" Type="http://schemas.openxmlformats.org/officeDocument/2006/relationships/hyperlink" Target="https://www.avcj.com/avcj/news/3020158/chinese-online-art-tutoring-platform-secures-usd40m" TargetMode="External"/><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8" Type="http://schemas.openxmlformats.org/officeDocument/2006/relationships/hyperlink" Target="https://pe.pedaily.cn/202003/452087.shtml" TargetMode="External"/><Relationship Id="rId3" Type="http://schemas.openxmlformats.org/officeDocument/2006/relationships/hyperlink" Target="https://www.crunchbase.com/funding_round/geek-series-c--d173d82c" TargetMode="External"/><Relationship Id="rId7" Type="http://schemas.openxmlformats.org/officeDocument/2006/relationships/hyperlink" Target="https://www.avcj.com/avcj/news/3019495/china-smart-logistic-provider-galaxis-raises-usd14m" TargetMode="External"/><Relationship Id="rId2" Type="http://schemas.openxmlformats.org/officeDocument/2006/relationships/hyperlink" Target="https://www.empea.org/newsroom/v-fund-leads-usd50m-series-c2-for-warburg-backed-chinese-robotics-developer-geek/" TargetMode="External"/><Relationship Id="rId1" Type="http://schemas.openxmlformats.org/officeDocument/2006/relationships/slideLayout" Target="../slideLayouts/slideLayout8.xml"/><Relationship Id="rId6" Type="http://schemas.openxmlformats.org/officeDocument/2006/relationships/hyperlink" Target="https://kr-asia.com/china-brief-unmanned-storage-solution-provider-visionnav-robotics-scores-usd-14-million-in-series-b1" TargetMode="External"/><Relationship Id="rId5" Type="http://schemas.openxmlformats.org/officeDocument/2006/relationships/hyperlink" Target="https://venturebeat.com/2020/07/01/pudu-technology-raises-15-million-for-contact-free-autonomous-delivery-robots/" TargetMode="External"/><Relationship Id="rId10" Type="http://schemas.openxmlformats.org/officeDocument/2006/relationships/image" Target="../media/image35.png"/><Relationship Id="rId4" Type="http://schemas.openxmlformats.org/officeDocument/2006/relationships/hyperlink" Target="https://www.crunchbase.com/funding_round/keenon-robotics-series-b--bcef8d46" TargetMode="External"/><Relationship Id="rId9" Type="http://schemas.openxmlformats.org/officeDocument/2006/relationships/hyperlink" Target="https://www.dealstreetasia.com/stories/qitan-sequoia-syrius-188445/"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www.empea.org/?s=grab" TargetMode="External"/><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hyperlink" Target="https://www.avcj.com/avcj/news/3019341/sequoia-leads-usd109m-round-for-indonesia-coffee-chain" TargetMode="External"/><Relationship Id="rId7" Type="http://schemas.openxmlformats.org/officeDocument/2006/relationships/image" Target="../media/image36.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hyperlink" Target="https://www.empea.org/newsroom/geopost-grab-monks-hill-b-capital-and-others-invest-usd279m-series-d-for-singaporean-logistics-platform-ninja-van/" TargetMode="External"/><Relationship Id="rId16" Type="http://schemas.openxmlformats.org/officeDocument/2006/relationships/image" Target="../media/image41.jpeg"/><Relationship Id="rId1" Type="http://schemas.openxmlformats.org/officeDocument/2006/relationships/slideLayout" Target="../slideLayouts/slideLayout8.xml"/><Relationship Id="rId6" Type="http://schemas.openxmlformats.org/officeDocument/2006/relationships/hyperlink" Target="https://finance.yahoo.com/news/indonesia-ovo-close-merger-dana-102938553.html" TargetMode="External"/><Relationship Id="rId11" Type="http://schemas.openxmlformats.org/officeDocument/2006/relationships/hyperlink" Target="https://www.bloomberg.com/news/articles/2020-06-25/tencent-buys-assets-of-struggling-streaming-platform-iflix" TargetMode="External"/><Relationship Id="rId5" Type="http://schemas.openxmlformats.org/officeDocument/2006/relationships/hyperlink" Target="https://www.empea.org/newsroom/sparx-group-and-scb-10x-lead-usd80m-series-c-for-thai-fintech-synqa/" TargetMode="External"/><Relationship Id="rId15" Type="http://schemas.openxmlformats.org/officeDocument/2006/relationships/image" Target="../media/image40.png"/><Relationship Id="rId10" Type="http://schemas.openxmlformats.org/officeDocument/2006/relationships/hyperlink" Target="https://www.empea.org/newsroom/zwc-partners-and-golden-gate-ventures-lead-undisclosed-funding-round-for-gojeks-on-demand-video-platform-goplay/" TargetMode="External"/><Relationship Id="rId19" Type="http://schemas.openxmlformats.org/officeDocument/2006/relationships/image" Target="../media/image44.jpeg"/><Relationship Id="rId4" Type="http://schemas.openxmlformats.org/officeDocument/2006/relationships/hyperlink" Target="https://www.empea.org/newsroom/tenaya-capital-sequoia-india-mirae-asset-management-and-intudo-ventures-invest-usd31m-series-a-for-indonesias-kargo/" TargetMode="External"/><Relationship Id="rId9" Type="http://schemas.openxmlformats.org/officeDocument/2006/relationships/hyperlink" Target="https://www.empea.org/newsroom/indonesias-ride-sharing-company-gojek-secures-usd1-2b-series-f-from-undisclosed-investors/" TargetMode="External"/><Relationship Id="rId1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4000" y="1165224"/>
            <a:ext cx="8801100" cy="1577975"/>
          </a:xfrm>
        </p:spPr>
        <p:txBody>
          <a:bodyPr>
            <a:normAutofit/>
          </a:bodyPr>
          <a:lstStyle/>
          <a:p>
            <a:r>
              <a:rPr lang="en-US" dirty="0"/>
              <a:t>Uncharted Waters | Investor Perspectives </a:t>
            </a:r>
            <a:br>
              <a:rPr lang="en-US" dirty="0"/>
            </a:br>
            <a:r>
              <a:rPr lang="en-US" dirty="0"/>
              <a:t>on the 2020 Global VC Scenario</a:t>
            </a:r>
          </a:p>
        </p:txBody>
      </p:sp>
      <p:sp>
        <p:nvSpPr>
          <p:cNvPr id="3" name="Text Placeholder 2"/>
          <p:cNvSpPr>
            <a:spLocks noGrp="1"/>
          </p:cNvSpPr>
          <p:nvPr>
            <p:ph type="body" idx="1"/>
          </p:nvPr>
        </p:nvSpPr>
        <p:spPr/>
        <p:txBody>
          <a:bodyPr>
            <a:normAutofit/>
          </a:bodyPr>
          <a:lstStyle/>
          <a:p>
            <a:pPr>
              <a:lnSpc>
                <a:spcPct val="100000"/>
              </a:lnSpc>
              <a:spcBef>
                <a:spcPts val="0"/>
              </a:spcBef>
            </a:pPr>
            <a:r>
              <a:rPr lang="en-US" sz="3600" b="1" dirty="0">
                <a:solidFill>
                  <a:schemeClr val="accent2">
                    <a:lumMod val="60000"/>
                    <a:lumOff val="40000"/>
                  </a:schemeClr>
                </a:solidFill>
              </a:rPr>
              <a:t>2020 YTD Trends in </a:t>
            </a:r>
            <a:r>
              <a:rPr lang="en-US" sz="3600" b="1" dirty="0" err="1">
                <a:solidFill>
                  <a:schemeClr val="accent2">
                    <a:lumMod val="60000"/>
                    <a:lumOff val="40000"/>
                  </a:schemeClr>
                </a:solidFill>
              </a:rPr>
              <a:t>VC+Tech</a:t>
            </a:r>
            <a:r>
              <a:rPr lang="en-US" sz="3600" b="1" dirty="0">
                <a:solidFill>
                  <a:schemeClr val="accent2">
                    <a:lumMod val="60000"/>
                    <a:lumOff val="40000"/>
                  </a:schemeClr>
                </a:solidFill>
              </a:rPr>
              <a:t> </a:t>
            </a:r>
            <a:r>
              <a:rPr lang="en-US" sz="3600" b="1" dirty="0" err="1">
                <a:solidFill>
                  <a:schemeClr val="accent2">
                    <a:lumMod val="60000"/>
                    <a:lumOff val="40000"/>
                  </a:schemeClr>
                </a:solidFill>
              </a:rPr>
              <a:t>Dealmaking</a:t>
            </a:r>
            <a:endParaRPr lang="en-US" sz="3600" b="1" dirty="0">
              <a:solidFill>
                <a:schemeClr val="accent2">
                  <a:lumMod val="60000"/>
                  <a:lumOff val="40000"/>
                </a:schemeClr>
              </a:solidFill>
            </a:endParaRPr>
          </a:p>
          <a:p>
            <a:pPr>
              <a:lnSpc>
                <a:spcPct val="100000"/>
              </a:lnSpc>
              <a:spcBef>
                <a:spcPts val="0"/>
              </a:spcBef>
            </a:pPr>
            <a:r>
              <a:rPr lang="en-US" sz="2800" i="1" dirty="0"/>
              <a:t>By Julie Ruvolo, Managing Director of Venture Capital, EMPEA</a:t>
            </a:r>
          </a:p>
        </p:txBody>
      </p:sp>
      <p:pic>
        <p:nvPicPr>
          <p:cNvPr id="5" name="Picture 4">
            <a:extLst>
              <a:ext uri="{FF2B5EF4-FFF2-40B4-BE49-F238E27FC236}">
                <a16:creationId xmlns:a16="http://schemas.microsoft.com/office/drawing/2014/main" id="{DD0ECD81-9B9E-403E-95AB-3681F4E600B2}"/>
              </a:ext>
            </a:extLst>
          </p:cNvPr>
          <p:cNvPicPr>
            <a:picLocks noChangeAspect="1"/>
          </p:cNvPicPr>
          <p:nvPr/>
        </p:nvPicPr>
        <p:blipFill>
          <a:blip r:embed="rId2"/>
          <a:stretch>
            <a:fillRect/>
          </a:stretch>
        </p:blipFill>
        <p:spPr>
          <a:xfrm>
            <a:off x="596900" y="1154112"/>
            <a:ext cx="2286000" cy="2286000"/>
          </a:xfrm>
          <a:prstGeom prst="rect">
            <a:avLst/>
          </a:prstGeom>
        </p:spPr>
      </p:pic>
    </p:spTree>
    <p:extLst>
      <p:ext uri="{BB962C8B-B14F-4D97-AF65-F5344CB8AC3E}">
        <p14:creationId xmlns:p14="http://schemas.microsoft.com/office/powerpoint/2010/main" val="3985385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a:xfrm>
            <a:off x="2073274" y="1366636"/>
            <a:ext cx="9357487" cy="4406966"/>
          </a:xfrm>
        </p:spPr>
        <p:txBody>
          <a:bodyPr>
            <a:noAutofit/>
          </a:bodyPr>
          <a:lstStyle/>
          <a:p>
            <a:pPr marL="0" indent="0" fontAlgn="base">
              <a:buNone/>
            </a:pPr>
            <a:r>
              <a:rPr lang="en-US" sz="1800" b="1" dirty="0"/>
              <a:t>Doctor Anywhere</a:t>
            </a:r>
            <a:r>
              <a:rPr lang="en-US" sz="1800" dirty="0"/>
              <a:t>, a Singapore-based telehealth platform, raised a </a:t>
            </a:r>
            <a:r>
              <a:rPr lang="en-US" sz="1800" u="sng" dirty="0">
                <a:hlinkClick r:id="rId2"/>
              </a:rPr>
              <a:t>USD27m Series B</a:t>
            </a:r>
            <a:r>
              <a:rPr lang="en-US" sz="1800" dirty="0"/>
              <a:t> led by Square Peg Capital. </a:t>
            </a:r>
          </a:p>
          <a:p>
            <a:pPr marL="0" indent="0" fontAlgn="base">
              <a:buNone/>
            </a:pPr>
            <a:br>
              <a:rPr lang="en-US" sz="1800" dirty="0"/>
            </a:br>
            <a:r>
              <a:rPr lang="en-US" sz="1800" b="1" dirty="0" err="1"/>
              <a:t>Holmusk</a:t>
            </a:r>
            <a:r>
              <a:rPr lang="en-US" sz="1800" dirty="0"/>
              <a:t>, a Singapore-based </a:t>
            </a:r>
            <a:r>
              <a:rPr lang="en-US" sz="1800" dirty="0" err="1"/>
              <a:t>healthtech</a:t>
            </a:r>
            <a:r>
              <a:rPr lang="en-US" sz="1800" dirty="0"/>
              <a:t> focused on behavioral health, raised a </a:t>
            </a:r>
            <a:r>
              <a:rPr lang="en-US" sz="1800" u="sng" dirty="0">
                <a:hlinkClick r:id="rId3"/>
              </a:rPr>
              <a:t>USD21.5m Series A</a:t>
            </a:r>
            <a:r>
              <a:rPr lang="en-US" sz="1800" dirty="0"/>
              <a:t> led by Optum Ventures and Health Catalyst Capital. </a:t>
            </a:r>
          </a:p>
          <a:p>
            <a:pPr marL="0" indent="0" fontAlgn="base">
              <a:buNone/>
            </a:pPr>
            <a:br>
              <a:rPr lang="en-US" sz="1800" dirty="0"/>
            </a:br>
            <a:r>
              <a:rPr lang="en-US" sz="1800" b="1" dirty="0"/>
              <a:t>Travecta Therapeutics</a:t>
            </a:r>
            <a:r>
              <a:rPr lang="en-US" sz="1800" dirty="0"/>
              <a:t>, a Singapore-based therapeutics biotech focused on the central nervous system, raised a </a:t>
            </a:r>
            <a:r>
              <a:rPr lang="en-US" sz="1800" u="sng" dirty="0">
                <a:hlinkClick r:id="rId4"/>
              </a:rPr>
              <a:t>USD15m Series A</a:t>
            </a:r>
            <a:r>
              <a:rPr lang="en-US" sz="1800" dirty="0"/>
              <a:t> led by TKS1.</a:t>
            </a:r>
          </a:p>
          <a:p>
            <a:pPr marL="0" indent="0" fontAlgn="base">
              <a:buNone/>
            </a:pPr>
            <a:br>
              <a:rPr lang="en-US" sz="1800" dirty="0"/>
            </a:br>
            <a:r>
              <a:rPr lang="en-US" sz="1800" b="1" dirty="0"/>
              <a:t>Hummingbird Bioscience</a:t>
            </a:r>
            <a:r>
              <a:rPr lang="en-US" sz="1800" dirty="0"/>
              <a:t>, a Singapore- and US-based biotherapeutics startup, raised a </a:t>
            </a:r>
            <a:r>
              <a:rPr lang="en-US" sz="1800" u="sng" dirty="0">
                <a:hlinkClick r:id="rId5"/>
              </a:rPr>
              <a:t>USD6m Series B extension</a:t>
            </a:r>
            <a:r>
              <a:rPr lang="en-US" sz="1800" dirty="0"/>
              <a:t> led by SK Holdings, bringing the total round to USD25m. </a:t>
            </a:r>
          </a:p>
          <a:p>
            <a:pPr marL="0" indent="0" fontAlgn="base">
              <a:lnSpc>
                <a:spcPct val="100000"/>
              </a:lnSpc>
              <a:spcBef>
                <a:spcPts val="0"/>
              </a:spcBef>
              <a:buNone/>
            </a:pPr>
            <a:br>
              <a:rPr lang="en-US" sz="1800" dirty="0"/>
            </a:br>
            <a:r>
              <a:rPr lang="en-US" sz="1800" b="1" dirty="0"/>
              <a:t>Eko.ai</a:t>
            </a:r>
            <a:r>
              <a:rPr lang="en-US" sz="1800" dirty="0"/>
              <a:t>, a machine learning platform </a:t>
            </a:r>
          </a:p>
          <a:p>
            <a:pPr marL="0" indent="0" fontAlgn="base">
              <a:lnSpc>
                <a:spcPct val="100000"/>
              </a:lnSpc>
              <a:spcBef>
                <a:spcPts val="0"/>
              </a:spcBef>
              <a:buNone/>
            </a:pPr>
            <a:r>
              <a:rPr lang="en-US" sz="1800" dirty="0"/>
              <a:t>for reading echocardiograms, raised </a:t>
            </a:r>
          </a:p>
          <a:p>
            <a:pPr marL="0" indent="0" fontAlgn="base">
              <a:lnSpc>
                <a:spcPct val="100000"/>
              </a:lnSpc>
              <a:spcBef>
                <a:spcPts val="0"/>
              </a:spcBef>
              <a:buNone/>
            </a:pPr>
            <a:r>
              <a:rPr lang="en-US" sz="1800" u="sng" dirty="0">
                <a:hlinkClick r:id="rId6"/>
              </a:rPr>
              <a:t>USD4m in a seed</a:t>
            </a:r>
            <a:r>
              <a:rPr lang="en-US" sz="1800" dirty="0"/>
              <a:t> round led by </a:t>
            </a:r>
          </a:p>
          <a:p>
            <a:pPr marL="0" indent="0" fontAlgn="base">
              <a:lnSpc>
                <a:spcPct val="100000"/>
              </a:lnSpc>
              <a:spcBef>
                <a:spcPts val="0"/>
              </a:spcBef>
              <a:buNone/>
            </a:pPr>
            <a:r>
              <a:rPr lang="en-US" sz="1800" dirty="0"/>
              <a:t>Sequoia India and EDBI.</a:t>
            </a:r>
          </a:p>
        </p:txBody>
      </p:sp>
      <p:sp>
        <p:nvSpPr>
          <p:cNvPr id="4" name="Title 3"/>
          <p:cNvSpPr>
            <a:spLocks noGrp="1"/>
          </p:cNvSpPr>
          <p:nvPr>
            <p:ph type="title"/>
          </p:nvPr>
        </p:nvSpPr>
        <p:spPr/>
        <p:txBody>
          <a:bodyPr/>
          <a:lstStyle/>
          <a:p>
            <a:r>
              <a:rPr lang="en-US" b="1" dirty="0"/>
              <a:t>Southeast Asia | Healthtech in Focus</a:t>
            </a:r>
          </a:p>
        </p:txBody>
      </p:sp>
      <p:pic>
        <p:nvPicPr>
          <p:cNvPr id="8194" name="Picture 2">
            <a:extLst>
              <a:ext uri="{FF2B5EF4-FFF2-40B4-BE49-F238E27FC236}">
                <a16:creationId xmlns:a16="http://schemas.microsoft.com/office/drawing/2014/main" id="{97623C0F-9946-4642-811A-9AC5F09F59C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0237" b="23937"/>
          <a:stretch/>
        </p:blipFill>
        <p:spPr bwMode="auto">
          <a:xfrm>
            <a:off x="5731117" y="4911078"/>
            <a:ext cx="6062431" cy="825457"/>
          </a:xfrm>
          <a:prstGeom prst="rect">
            <a:avLst/>
          </a:prstGeom>
          <a:noFill/>
          <a:ln>
            <a:solidFill>
              <a:schemeClr val="tx1"/>
            </a:solidFill>
            <a:prstDash val="dash"/>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196" name="Picture 4" descr="Doctor Anywhere - Crunchbase Company Profile &amp; Funding">
            <a:extLst>
              <a:ext uri="{FF2B5EF4-FFF2-40B4-BE49-F238E27FC236}">
                <a16:creationId xmlns:a16="http://schemas.microsoft.com/office/drawing/2014/main" id="{A6F6BD7C-0C0A-4BB8-A1A7-83BD2546845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6610" y="1252436"/>
            <a:ext cx="925286" cy="80962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Working at Holmusk | Glassdoor">
            <a:extLst>
              <a:ext uri="{FF2B5EF4-FFF2-40B4-BE49-F238E27FC236}">
                <a16:creationId xmlns:a16="http://schemas.microsoft.com/office/drawing/2014/main" id="{206E176F-C981-4E39-AF57-78792632A6A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30000" b="30000"/>
          <a:stretch/>
        </p:blipFill>
        <p:spPr bwMode="auto">
          <a:xfrm>
            <a:off x="674771" y="2202361"/>
            <a:ext cx="1288964" cy="515585"/>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Travecta Therapeutics | LinkedIn">
            <a:extLst>
              <a:ext uri="{FF2B5EF4-FFF2-40B4-BE49-F238E27FC236}">
                <a16:creationId xmlns:a16="http://schemas.microsoft.com/office/drawing/2014/main" id="{FFAA4D4E-69C2-4BC5-9F2A-97FF993740A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234" y="3304659"/>
            <a:ext cx="1508039" cy="265460"/>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Working at Hummingbird Bioscience | Glassdoor">
            <a:extLst>
              <a:ext uri="{FF2B5EF4-FFF2-40B4-BE49-F238E27FC236}">
                <a16:creationId xmlns:a16="http://schemas.microsoft.com/office/drawing/2014/main" id="{745C81FB-3470-4BE4-8FC6-5CD1E29362A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8018" y="3849771"/>
            <a:ext cx="782469" cy="782469"/>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eko.ai - smart ultrasound automating the fight against heart ...">
            <a:extLst>
              <a:ext uri="{FF2B5EF4-FFF2-40B4-BE49-F238E27FC236}">
                <a16:creationId xmlns:a16="http://schemas.microsoft.com/office/drawing/2014/main" id="{A981BCF9-30A8-4EDE-8EB3-F63C681D049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6610" y="5213735"/>
            <a:ext cx="1103313" cy="478857"/>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descr="Health Tech - Harbinger Systems">
            <a:extLst>
              <a:ext uri="{FF2B5EF4-FFF2-40B4-BE49-F238E27FC236}">
                <a16:creationId xmlns:a16="http://schemas.microsoft.com/office/drawing/2014/main" id="{9BA5E460-B64E-4507-B765-4E06A666FD3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92451" y="424092"/>
            <a:ext cx="397033" cy="39703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8315D9A4-BA41-4E83-9674-48FB7A457CA8}"/>
              </a:ext>
            </a:extLst>
          </p:cNvPr>
          <p:cNvSpPr>
            <a:spLocks noGrp="1"/>
          </p:cNvSpPr>
          <p:nvPr>
            <p:ph type="sldNum" sz="quarter" idx="4"/>
          </p:nvPr>
        </p:nvSpPr>
        <p:spPr/>
        <p:txBody>
          <a:bodyPr/>
          <a:lstStyle/>
          <a:p>
            <a:fld id="{54721A9B-34A7-4855-82EE-AAF4BC367DA2}" type="slidenum">
              <a:rPr lang="en-US" smtClean="0"/>
              <a:pPr/>
              <a:t>9</a:t>
            </a:fld>
            <a:r>
              <a:rPr lang="en-US"/>
              <a:t> | EMPEA</a:t>
            </a:r>
            <a:endParaRPr lang="en-US" dirty="0"/>
          </a:p>
        </p:txBody>
      </p:sp>
    </p:spTree>
    <p:extLst>
      <p:ext uri="{BB962C8B-B14F-4D97-AF65-F5344CB8AC3E}">
        <p14:creationId xmlns:p14="http://schemas.microsoft.com/office/powerpoint/2010/main" val="4024295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a:xfrm>
            <a:off x="2273300" y="1225517"/>
            <a:ext cx="9284462" cy="4406966"/>
          </a:xfrm>
        </p:spPr>
        <p:txBody>
          <a:bodyPr>
            <a:noAutofit/>
          </a:bodyPr>
          <a:lstStyle/>
          <a:p>
            <a:pPr marL="0" indent="0" fontAlgn="base">
              <a:lnSpc>
                <a:spcPct val="100000"/>
              </a:lnSpc>
              <a:spcBef>
                <a:spcPts val="0"/>
              </a:spcBef>
              <a:buNone/>
            </a:pPr>
            <a:r>
              <a:rPr lang="en-US" dirty="0"/>
              <a:t>Brazilian trucking logistics platform </a:t>
            </a:r>
            <a:r>
              <a:rPr lang="en-US" b="1" dirty="0" err="1"/>
              <a:t>CargoX</a:t>
            </a:r>
            <a:r>
              <a:rPr lang="en-US" dirty="0"/>
              <a:t> raised a </a:t>
            </a:r>
            <a:r>
              <a:rPr lang="en-US" u="sng" dirty="0">
                <a:solidFill>
                  <a:schemeClr val="tx2"/>
                </a:solidFill>
                <a:hlinkClick r:id="rId2">
                  <a:extLst>
                    <a:ext uri="{A12FA001-AC4F-418D-AE19-62706E023703}">
                      <ahyp:hlinkClr xmlns:ahyp="http://schemas.microsoft.com/office/drawing/2018/hyperlinkcolor" val="tx"/>
                    </a:ext>
                  </a:extLst>
                </a:hlinkClick>
              </a:rPr>
              <a:t>USD80m</a:t>
            </a:r>
            <a:r>
              <a:rPr lang="en-US" u="sng" dirty="0">
                <a:solidFill>
                  <a:schemeClr val="tx2"/>
                </a:solidFill>
              </a:rPr>
              <a:t> Series E</a:t>
            </a:r>
            <a:r>
              <a:rPr lang="en-US" dirty="0">
                <a:solidFill>
                  <a:schemeClr val="tx2"/>
                </a:solidFill>
              </a:rPr>
              <a:t> </a:t>
            </a:r>
            <a:r>
              <a:rPr lang="en-US" dirty="0"/>
              <a:t>led by LGT Lightstone Latin America, with follow-on from Goldman Sachs Growth Equity, Valor Capital, and Farallon Capital.</a:t>
            </a:r>
          </a:p>
          <a:p>
            <a:pPr marL="0" indent="0" fontAlgn="base">
              <a:lnSpc>
                <a:spcPct val="100000"/>
              </a:lnSpc>
              <a:spcBef>
                <a:spcPts val="0"/>
              </a:spcBef>
              <a:buNone/>
            </a:pPr>
            <a:endParaRPr lang="en-US" dirty="0"/>
          </a:p>
          <a:p>
            <a:pPr marL="0" indent="0" fontAlgn="base">
              <a:lnSpc>
                <a:spcPct val="100000"/>
              </a:lnSpc>
              <a:spcBef>
                <a:spcPts val="0"/>
              </a:spcBef>
              <a:buNone/>
            </a:pPr>
            <a:endParaRPr lang="en-US" dirty="0"/>
          </a:p>
          <a:p>
            <a:pPr marL="0" indent="0" fontAlgn="base">
              <a:lnSpc>
                <a:spcPct val="100000"/>
              </a:lnSpc>
              <a:spcBef>
                <a:spcPts val="0"/>
              </a:spcBef>
              <a:buNone/>
            </a:pPr>
            <a:br>
              <a:rPr lang="en-US" dirty="0"/>
            </a:br>
            <a:r>
              <a:rPr lang="en-US" b="1" dirty="0" err="1"/>
              <a:t>Tembici</a:t>
            </a:r>
            <a:r>
              <a:rPr lang="en-US" dirty="0"/>
              <a:t>, a Brazilian micro-mobility platform focused on bikes, </a:t>
            </a:r>
          </a:p>
          <a:p>
            <a:pPr marL="0" indent="0" fontAlgn="base">
              <a:lnSpc>
                <a:spcPct val="100000"/>
              </a:lnSpc>
              <a:spcBef>
                <a:spcPts val="0"/>
              </a:spcBef>
              <a:buNone/>
            </a:pPr>
            <a:r>
              <a:rPr lang="en-US" dirty="0"/>
              <a:t>raised a </a:t>
            </a:r>
            <a:r>
              <a:rPr lang="en-US" u="sng" dirty="0">
                <a:solidFill>
                  <a:schemeClr val="tx2"/>
                </a:solidFill>
                <a:hlinkClick r:id="rId3">
                  <a:extLst>
                    <a:ext uri="{A12FA001-AC4F-418D-AE19-62706E023703}">
                      <ahyp:hlinkClr xmlns:ahyp="http://schemas.microsoft.com/office/drawing/2018/hyperlinkcolor" val="tx"/>
                    </a:ext>
                  </a:extLst>
                </a:hlinkClick>
              </a:rPr>
              <a:t>USD47m</a:t>
            </a:r>
            <a:r>
              <a:rPr lang="en-US" u="sng" dirty="0">
                <a:solidFill>
                  <a:schemeClr val="tx2"/>
                </a:solidFill>
              </a:rPr>
              <a:t> Series B</a:t>
            </a:r>
            <a:r>
              <a:rPr lang="en-US" dirty="0"/>
              <a:t> led by Valor Capital and Redpoint </a:t>
            </a:r>
          </a:p>
          <a:p>
            <a:pPr marL="0" indent="0" fontAlgn="base">
              <a:lnSpc>
                <a:spcPct val="100000"/>
              </a:lnSpc>
              <a:spcBef>
                <a:spcPts val="0"/>
              </a:spcBef>
              <a:buNone/>
            </a:pPr>
            <a:r>
              <a:rPr lang="en-US" dirty="0" err="1"/>
              <a:t>eventures</a:t>
            </a:r>
            <a:r>
              <a:rPr lang="en-US" dirty="0"/>
              <a:t>.</a:t>
            </a:r>
          </a:p>
          <a:p>
            <a:pPr marL="0" indent="0" fontAlgn="base">
              <a:lnSpc>
                <a:spcPct val="100000"/>
              </a:lnSpc>
              <a:spcBef>
                <a:spcPts val="0"/>
              </a:spcBef>
              <a:buNone/>
            </a:pPr>
            <a:endParaRPr lang="en-US" dirty="0"/>
          </a:p>
          <a:p>
            <a:pPr marL="0" indent="0" fontAlgn="base">
              <a:lnSpc>
                <a:spcPct val="100000"/>
              </a:lnSpc>
              <a:spcBef>
                <a:spcPts val="0"/>
              </a:spcBef>
              <a:buNone/>
            </a:pPr>
            <a:endParaRPr lang="en-US" dirty="0"/>
          </a:p>
          <a:p>
            <a:pPr marL="0" indent="0" fontAlgn="base">
              <a:lnSpc>
                <a:spcPct val="100000"/>
              </a:lnSpc>
              <a:spcBef>
                <a:spcPts val="0"/>
              </a:spcBef>
              <a:buNone/>
            </a:pPr>
            <a:br>
              <a:rPr lang="en-US" dirty="0"/>
            </a:br>
            <a:r>
              <a:rPr lang="en-US" b="1" dirty="0" err="1"/>
              <a:t>Liftit</a:t>
            </a:r>
            <a:r>
              <a:rPr lang="en-US" dirty="0"/>
              <a:t>, a B2B Colombian logistics marketplace for </a:t>
            </a:r>
          </a:p>
          <a:p>
            <a:pPr marL="0" indent="0" fontAlgn="base">
              <a:lnSpc>
                <a:spcPct val="100000"/>
              </a:lnSpc>
              <a:spcBef>
                <a:spcPts val="0"/>
              </a:spcBef>
              <a:buNone/>
            </a:pPr>
            <a:r>
              <a:rPr lang="en-US" dirty="0"/>
              <a:t>independent truck drivers, raised a </a:t>
            </a:r>
            <a:r>
              <a:rPr lang="en-US" u="sng" dirty="0">
                <a:hlinkClick r:id="rId4"/>
              </a:rPr>
              <a:t>USD22.5m Series B</a:t>
            </a:r>
            <a:r>
              <a:rPr lang="en-US" dirty="0"/>
              <a:t> </a:t>
            </a:r>
          </a:p>
          <a:p>
            <a:pPr marL="0" indent="0" fontAlgn="base">
              <a:lnSpc>
                <a:spcPct val="100000"/>
              </a:lnSpc>
              <a:spcBef>
                <a:spcPts val="0"/>
              </a:spcBef>
              <a:buNone/>
            </a:pPr>
            <a:r>
              <a:rPr lang="en-US" dirty="0"/>
              <a:t>led by PE firm Cambridge Capital.</a:t>
            </a:r>
          </a:p>
        </p:txBody>
      </p:sp>
      <p:sp>
        <p:nvSpPr>
          <p:cNvPr id="4" name="Title 3"/>
          <p:cNvSpPr>
            <a:spLocks noGrp="1"/>
          </p:cNvSpPr>
          <p:nvPr>
            <p:ph type="title"/>
          </p:nvPr>
        </p:nvSpPr>
        <p:spPr/>
        <p:txBody>
          <a:bodyPr/>
          <a:lstStyle/>
          <a:p>
            <a:r>
              <a:rPr lang="en-US" b="1" dirty="0"/>
              <a:t>Latin America | Logistics in Focus</a:t>
            </a:r>
          </a:p>
        </p:txBody>
      </p:sp>
      <p:pic>
        <p:nvPicPr>
          <p:cNvPr id="7170" name="Picture 2">
            <a:extLst>
              <a:ext uri="{FF2B5EF4-FFF2-40B4-BE49-F238E27FC236}">
                <a16:creationId xmlns:a16="http://schemas.microsoft.com/office/drawing/2014/main" id="{2721FE37-BDEF-41AE-9009-A65D5D343C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58275" y="3429000"/>
            <a:ext cx="2133164" cy="2444750"/>
          </a:xfrm>
          <a:prstGeom prst="rect">
            <a:avLst/>
          </a:prstGeom>
          <a:noFill/>
          <a:ln>
            <a:solidFill>
              <a:schemeClr val="tx1"/>
            </a:solidFill>
            <a:prstDash val="dash"/>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172" name="Picture 4" descr="CargoX | Building Digital Trust">
            <a:extLst>
              <a:ext uri="{FF2B5EF4-FFF2-40B4-BE49-F238E27FC236}">
                <a16:creationId xmlns:a16="http://schemas.microsoft.com/office/drawing/2014/main" id="{6DF15204-634E-4C72-98FD-3C74328CE8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263" y="1579564"/>
            <a:ext cx="1722437" cy="484562"/>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Pagan Research! Online B2B Lead Database Intelligence Website">
            <a:extLst>
              <a:ext uri="{FF2B5EF4-FFF2-40B4-BE49-F238E27FC236}">
                <a16:creationId xmlns:a16="http://schemas.microsoft.com/office/drawing/2014/main" id="{29558EBF-C30D-4DA2-A156-8C3D021FEF4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4231" y="2952750"/>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ow Liftit raised US$14.3M - LatamList">
            <a:extLst>
              <a:ext uri="{FF2B5EF4-FFF2-40B4-BE49-F238E27FC236}">
                <a16:creationId xmlns:a16="http://schemas.microsoft.com/office/drawing/2014/main" id="{B07684E2-207C-412B-8395-308E465B6D9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1502" t="13842" r="14319" b="21752"/>
          <a:stretch/>
        </p:blipFill>
        <p:spPr bwMode="auto">
          <a:xfrm>
            <a:off x="541750" y="4970187"/>
            <a:ext cx="1537462" cy="831982"/>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RTL - Transportation And Logistics Company | Freight Broker Companies">
            <a:extLst>
              <a:ext uri="{FF2B5EF4-FFF2-40B4-BE49-F238E27FC236}">
                <a16:creationId xmlns:a16="http://schemas.microsoft.com/office/drawing/2014/main" id="{CDF9F973-0ACF-489E-8501-991D3CC8E3B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80969" y="404284"/>
            <a:ext cx="423862" cy="423862"/>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EA2BA112-348F-4F4A-9F8D-10E387D7FF0A}"/>
              </a:ext>
            </a:extLst>
          </p:cNvPr>
          <p:cNvSpPr>
            <a:spLocks noGrp="1"/>
          </p:cNvSpPr>
          <p:nvPr>
            <p:ph type="sldNum" sz="quarter" idx="4"/>
          </p:nvPr>
        </p:nvSpPr>
        <p:spPr/>
        <p:txBody>
          <a:bodyPr/>
          <a:lstStyle/>
          <a:p>
            <a:fld id="{54721A9B-34A7-4855-82EE-AAF4BC367DA2}" type="slidenum">
              <a:rPr lang="en-US" smtClean="0"/>
              <a:pPr/>
              <a:t>10</a:t>
            </a:fld>
            <a:r>
              <a:rPr lang="en-US"/>
              <a:t> | EMPEA</a:t>
            </a:r>
            <a:endParaRPr lang="en-US" dirty="0"/>
          </a:p>
        </p:txBody>
      </p:sp>
    </p:spTree>
    <p:extLst>
      <p:ext uri="{BB962C8B-B14F-4D97-AF65-F5344CB8AC3E}">
        <p14:creationId xmlns:p14="http://schemas.microsoft.com/office/powerpoint/2010/main" val="37360578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a:xfrm>
            <a:off x="2516219" y="1429449"/>
            <a:ext cx="7158037" cy="4406966"/>
          </a:xfrm>
        </p:spPr>
        <p:txBody>
          <a:bodyPr>
            <a:noAutofit/>
          </a:bodyPr>
          <a:lstStyle/>
          <a:p>
            <a:pPr marL="0" indent="0" fontAlgn="base">
              <a:buNone/>
            </a:pPr>
            <a:r>
              <a:rPr lang="en-US" b="1" dirty="0" err="1"/>
              <a:t>Conexa</a:t>
            </a:r>
            <a:r>
              <a:rPr lang="en-US" b="1" dirty="0"/>
              <a:t> Saúde</a:t>
            </a:r>
            <a:r>
              <a:rPr lang="en-US" dirty="0"/>
              <a:t>, a Brazilian telemedicine marketplace, raised a </a:t>
            </a:r>
            <a:r>
              <a:rPr lang="en-US" u="sng" dirty="0">
                <a:hlinkClick r:id="rId2"/>
              </a:rPr>
              <a:t>USD40m Series B</a:t>
            </a:r>
            <a:r>
              <a:rPr lang="en-US" dirty="0"/>
              <a:t> led by General Atlantic and </a:t>
            </a:r>
            <a:r>
              <a:rPr lang="en-US" dirty="0" err="1"/>
              <a:t>e.Bricks</a:t>
            </a:r>
            <a:r>
              <a:rPr lang="en-US" dirty="0"/>
              <a:t> Ventures.</a:t>
            </a:r>
          </a:p>
          <a:p>
            <a:pPr marL="0" indent="0" fontAlgn="base">
              <a:buNone/>
            </a:pPr>
            <a:endParaRPr lang="en-US" sz="2400" dirty="0"/>
          </a:p>
          <a:p>
            <a:pPr marL="0" indent="0" fontAlgn="base">
              <a:buNone/>
            </a:pPr>
            <a:br>
              <a:rPr lang="en-US" sz="2400" dirty="0"/>
            </a:br>
            <a:r>
              <a:rPr lang="en-US" b="1" dirty="0"/>
              <a:t>Alice</a:t>
            </a:r>
            <a:r>
              <a:rPr lang="en-US" dirty="0"/>
              <a:t>, a Brazilian health care provider founded by founders of rideshare </a:t>
            </a:r>
            <a:r>
              <a:rPr lang="en-US" b="1" dirty="0"/>
              <a:t>99</a:t>
            </a:r>
            <a:r>
              <a:rPr lang="en-US" dirty="0"/>
              <a:t> and </a:t>
            </a:r>
            <a:r>
              <a:rPr lang="en-US" dirty="0" err="1"/>
              <a:t>healthtech</a:t>
            </a:r>
            <a:r>
              <a:rPr lang="en-US" dirty="0"/>
              <a:t> </a:t>
            </a:r>
            <a:r>
              <a:rPr lang="en-US" b="1" dirty="0"/>
              <a:t>Dr. Consulta</a:t>
            </a:r>
            <a:r>
              <a:rPr lang="en-US" dirty="0"/>
              <a:t>, raised a </a:t>
            </a:r>
            <a:r>
              <a:rPr lang="en-US" u="sng" dirty="0">
                <a:hlinkClick r:id="rId3"/>
              </a:rPr>
              <a:t>USD16m round</a:t>
            </a:r>
            <a:r>
              <a:rPr lang="en-US" dirty="0"/>
              <a:t> from Canary, </a:t>
            </a:r>
            <a:r>
              <a:rPr lang="en-US" dirty="0" err="1"/>
              <a:t>KaszeK</a:t>
            </a:r>
            <a:r>
              <a:rPr lang="en-US" dirty="0"/>
              <a:t> Ventures, and MAYA Capital.</a:t>
            </a:r>
          </a:p>
          <a:p>
            <a:pPr marL="0" indent="0" fontAlgn="base">
              <a:buNone/>
            </a:pPr>
            <a:endParaRPr lang="en-US" sz="2400" dirty="0"/>
          </a:p>
          <a:p>
            <a:pPr marL="0" indent="0" fontAlgn="base">
              <a:buNone/>
            </a:pPr>
            <a:br>
              <a:rPr lang="en-US" sz="2400" dirty="0"/>
            </a:br>
            <a:r>
              <a:rPr lang="en-US" b="1" dirty="0" err="1"/>
              <a:t>Pipo</a:t>
            </a:r>
            <a:r>
              <a:rPr lang="en-US" b="1" dirty="0"/>
              <a:t> Saúde</a:t>
            </a:r>
            <a:r>
              <a:rPr lang="en-US" dirty="0"/>
              <a:t>, a Brazilian employee health plan management platform, raised a </a:t>
            </a:r>
            <a:r>
              <a:rPr lang="en-US" u="sng" dirty="0">
                <a:hlinkClick r:id="rId4"/>
              </a:rPr>
              <a:t>USD4.6m round</a:t>
            </a:r>
            <a:r>
              <a:rPr lang="en-US" dirty="0"/>
              <a:t> from </a:t>
            </a:r>
            <a:r>
              <a:rPr lang="en-US" dirty="0" err="1"/>
              <a:t>monashees</a:t>
            </a:r>
            <a:r>
              <a:rPr lang="en-US" dirty="0"/>
              <a:t>, </a:t>
            </a:r>
            <a:r>
              <a:rPr lang="en-US" dirty="0" err="1"/>
              <a:t>KaszeK</a:t>
            </a:r>
            <a:r>
              <a:rPr lang="en-US" dirty="0"/>
              <a:t> Ventures, ONEVC, and </a:t>
            </a:r>
            <a:r>
              <a:rPr lang="en-US" b="1" dirty="0" err="1"/>
              <a:t>Nubank</a:t>
            </a:r>
            <a:r>
              <a:rPr lang="en-US" dirty="0"/>
              <a:t> CEO David Velez.</a:t>
            </a:r>
            <a:br>
              <a:rPr lang="en-US" sz="2400" dirty="0"/>
            </a:br>
            <a:endParaRPr lang="en-US" sz="2400" dirty="0">
              <a:solidFill>
                <a:schemeClr val="accent2"/>
              </a:solidFill>
            </a:endParaRPr>
          </a:p>
        </p:txBody>
      </p:sp>
      <p:sp>
        <p:nvSpPr>
          <p:cNvPr id="4" name="Title 3"/>
          <p:cNvSpPr>
            <a:spLocks noGrp="1"/>
          </p:cNvSpPr>
          <p:nvPr>
            <p:ph type="title"/>
          </p:nvPr>
        </p:nvSpPr>
        <p:spPr/>
        <p:txBody>
          <a:bodyPr/>
          <a:lstStyle/>
          <a:p>
            <a:r>
              <a:rPr lang="en-US" b="1" dirty="0"/>
              <a:t>Latin America | Healthtech in Focus</a:t>
            </a:r>
          </a:p>
        </p:txBody>
      </p:sp>
      <p:pic>
        <p:nvPicPr>
          <p:cNvPr id="6148" name="Picture 4" descr="Brazil Map Vector SVG Icon - SVG Repo Free SVG Icons">
            <a:extLst>
              <a:ext uri="{FF2B5EF4-FFF2-40B4-BE49-F238E27FC236}">
                <a16:creationId xmlns:a16="http://schemas.microsoft.com/office/drawing/2014/main" id="{3BC24870-65A5-4C68-813C-115E0ECA41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4256" y="2470022"/>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onexa Saúde | LinkedIn">
            <a:extLst>
              <a:ext uri="{FF2B5EF4-FFF2-40B4-BE49-F238E27FC236}">
                <a16:creationId xmlns:a16="http://schemas.microsoft.com/office/drawing/2014/main" id="{90C0C69C-D212-48D1-B171-A156A6793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0666" b="20666"/>
          <a:stretch/>
        </p:blipFill>
        <p:spPr bwMode="auto">
          <a:xfrm>
            <a:off x="601663" y="1429449"/>
            <a:ext cx="1485900" cy="871728"/>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Alice - Kaszek Ventures">
            <a:extLst>
              <a:ext uri="{FF2B5EF4-FFF2-40B4-BE49-F238E27FC236}">
                <a16:creationId xmlns:a16="http://schemas.microsoft.com/office/drawing/2014/main" id="{C360A3EF-285D-44F4-A6FC-713F2CF26F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5613" y="2837556"/>
            <a:ext cx="1778000" cy="970882"/>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Pipo Saúde Company Profile: Valuation &amp; Investors | PitchBook">
            <a:extLst>
              <a:ext uri="{FF2B5EF4-FFF2-40B4-BE49-F238E27FC236}">
                <a16:creationId xmlns:a16="http://schemas.microsoft.com/office/drawing/2014/main" id="{769F9652-F47A-42E2-97B3-F05761B6C98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8000" b="33869"/>
          <a:stretch/>
        </p:blipFill>
        <p:spPr bwMode="auto">
          <a:xfrm>
            <a:off x="258763" y="4613147"/>
            <a:ext cx="2171700" cy="82810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4" descr="Health Tech - Harbinger Systems">
            <a:extLst>
              <a:ext uri="{FF2B5EF4-FFF2-40B4-BE49-F238E27FC236}">
                <a16:creationId xmlns:a16="http://schemas.microsoft.com/office/drawing/2014/main" id="{5922FCEB-82B0-4223-8F40-C9F12A53416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49409" y="411392"/>
            <a:ext cx="397033" cy="39703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9A4BF606-C76B-4B73-8A82-EC2A3F7996E8}"/>
              </a:ext>
            </a:extLst>
          </p:cNvPr>
          <p:cNvSpPr>
            <a:spLocks noGrp="1"/>
          </p:cNvSpPr>
          <p:nvPr>
            <p:ph type="sldNum" sz="quarter" idx="4"/>
          </p:nvPr>
        </p:nvSpPr>
        <p:spPr/>
        <p:txBody>
          <a:bodyPr/>
          <a:lstStyle/>
          <a:p>
            <a:fld id="{54721A9B-34A7-4855-82EE-AAF4BC367DA2}" type="slidenum">
              <a:rPr lang="en-US" smtClean="0"/>
              <a:pPr/>
              <a:t>11</a:t>
            </a:fld>
            <a:r>
              <a:rPr lang="en-US"/>
              <a:t> | EMPEA</a:t>
            </a:r>
            <a:endParaRPr lang="en-US" dirty="0"/>
          </a:p>
        </p:txBody>
      </p:sp>
    </p:spTree>
    <p:extLst>
      <p:ext uri="{BB962C8B-B14F-4D97-AF65-F5344CB8AC3E}">
        <p14:creationId xmlns:p14="http://schemas.microsoft.com/office/powerpoint/2010/main" val="3967805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a:xfrm>
            <a:off x="887361" y="1328055"/>
            <a:ext cx="3748786" cy="4406966"/>
          </a:xfrm>
        </p:spPr>
        <p:txBody>
          <a:bodyPr>
            <a:noAutofit/>
          </a:bodyPr>
          <a:lstStyle/>
          <a:p>
            <a:pPr marL="0" indent="0">
              <a:lnSpc>
                <a:spcPct val="100000"/>
              </a:lnSpc>
              <a:spcBef>
                <a:spcPts val="0"/>
              </a:spcBef>
              <a:buNone/>
            </a:pPr>
            <a:r>
              <a:rPr lang="en-US" sz="1600" b="1" dirty="0" err="1"/>
              <a:t>mPharma</a:t>
            </a:r>
            <a:r>
              <a:rPr lang="en-US" sz="1600" dirty="0"/>
              <a:t>, a Ghana-based prescription drug inventory management platform, raised a </a:t>
            </a:r>
            <a:r>
              <a:rPr lang="en-US" sz="1600" u="sng" dirty="0">
                <a:hlinkClick r:id="rId2"/>
              </a:rPr>
              <a:t>USD17m Series C</a:t>
            </a:r>
            <a:r>
              <a:rPr lang="en-US" sz="1600" dirty="0"/>
              <a:t> from </a:t>
            </a:r>
            <a:r>
              <a:rPr lang="en-US" sz="1600" dirty="0" err="1"/>
              <a:t>Novastar</a:t>
            </a:r>
            <a:r>
              <a:rPr lang="en-US" sz="1600" dirty="0"/>
              <a:t>, CDC Group, </a:t>
            </a:r>
            <a:r>
              <a:rPr lang="en-US" sz="1600" dirty="0" err="1"/>
              <a:t>Dompe</a:t>
            </a:r>
            <a:r>
              <a:rPr lang="en-US" sz="1600" dirty="0"/>
              <a:t> Holdings, and others.</a:t>
            </a:r>
          </a:p>
          <a:p>
            <a:pPr marL="0" indent="0" fontAlgn="base">
              <a:lnSpc>
                <a:spcPct val="100000"/>
              </a:lnSpc>
              <a:spcBef>
                <a:spcPts val="0"/>
              </a:spcBef>
              <a:buNone/>
            </a:pPr>
            <a:br>
              <a:rPr lang="en-US" sz="1600" dirty="0"/>
            </a:br>
            <a:r>
              <a:rPr lang="en-US" sz="1600" b="1" dirty="0"/>
              <a:t>Vezeeta</a:t>
            </a:r>
            <a:r>
              <a:rPr lang="en-US" sz="1600" dirty="0"/>
              <a:t>, an Egypt-based doctor appointment booking platform, raised a </a:t>
            </a:r>
            <a:r>
              <a:rPr lang="en-US" sz="1600" u="sng" dirty="0">
                <a:hlinkClick r:id="rId3"/>
              </a:rPr>
              <a:t>USD40m Series D</a:t>
            </a:r>
            <a:r>
              <a:rPr lang="en-US" sz="1600" dirty="0"/>
              <a:t> from Gulf Capital, Saudi Technology Ventures, and others.</a:t>
            </a:r>
          </a:p>
          <a:p>
            <a:pPr marL="0" indent="0" fontAlgn="base">
              <a:lnSpc>
                <a:spcPct val="100000"/>
              </a:lnSpc>
              <a:spcBef>
                <a:spcPts val="0"/>
              </a:spcBef>
              <a:buNone/>
            </a:pPr>
            <a:br>
              <a:rPr lang="en-US" sz="1600" dirty="0"/>
            </a:br>
            <a:r>
              <a:rPr lang="en-US" sz="1600" b="1" dirty="0"/>
              <a:t>Zipline</a:t>
            </a:r>
            <a:r>
              <a:rPr lang="en-US" sz="1600" dirty="0"/>
              <a:t>, a Silicon Valley-based drone </a:t>
            </a:r>
          </a:p>
          <a:p>
            <a:pPr marL="0" indent="0" fontAlgn="base">
              <a:lnSpc>
                <a:spcPct val="100000"/>
              </a:lnSpc>
              <a:spcBef>
                <a:spcPts val="0"/>
              </a:spcBef>
              <a:buNone/>
            </a:pPr>
            <a:r>
              <a:rPr lang="en-US" sz="1600" dirty="0"/>
              <a:t>delivery startup for medical supplies </a:t>
            </a:r>
          </a:p>
          <a:p>
            <a:pPr marL="0" indent="0" fontAlgn="base">
              <a:lnSpc>
                <a:spcPct val="100000"/>
              </a:lnSpc>
              <a:spcBef>
                <a:spcPts val="0"/>
              </a:spcBef>
              <a:buNone/>
            </a:pPr>
            <a:r>
              <a:rPr lang="en-US" sz="1600" dirty="0"/>
              <a:t>operating in Rwanda and Ghana, </a:t>
            </a:r>
          </a:p>
          <a:p>
            <a:pPr marL="0" indent="0" fontAlgn="base">
              <a:lnSpc>
                <a:spcPct val="100000"/>
              </a:lnSpc>
              <a:spcBef>
                <a:spcPts val="0"/>
              </a:spcBef>
              <a:buNone/>
            </a:pPr>
            <a:r>
              <a:rPr lang="en-US" sz="1600" dirty="0"/>
              <a:t>launched operations in the US to </a:t>
            </a:r>
          </a:p>
          <a:p>
            <a:pPr marL="0" indent="0" fontAlgn="base">
              <a:lnSpc>
                <a:spcPct val="100000"/>
              </a:lnSpc>
              <a:spcBef>
                <a:spcPts val="0"/>
              </a:spcBef>
              <a:buNone/>
            </a:pPr>
            <a:r>
              <a:rPr lang="en-US" sz="1600" dirty="0"/>
              <a:t>assist with C19-related medical deliveries. </a:t>
            </a:r>
          </a:p>
          <a:p>
            <a:pPr marL="457200" lvl="1" indent="0" fontAlgn="base">
              <a:lnSpc>
                <a:spcPct val="100000"/>
              </a:lnSpc>
              <a:spcBef>
                <a:spcPts val="0"/>
              </a:spcBef>
              <a:buNone/>
            </a:pPr>
            <a:r>
              <a:rPr lang="en-US" i="1" dirty="0">
                <a:solidFill>
                  <a:schemeClr val="accent2"/>
                </a:solidFill>
              </a:rPr>
              <a:t>Zipline raised the largest disclosed </a:t>
            </a:r>
          </a:p>
          <a:p>
            <a:pPr marL="457200" lvl="1" indent="0" fontAlgn="base">
              <a:lnSpc>
                <a:spcPct val="100000"/>
              </a:lnSpc>
              <a:spcBef>
                <a:spcPts val="0"/>
              </a:spcBef>
              <a:buNone/>
            </a:pPr>
            <a:r>
              <a:rPr lang="en-US" i="1" dirty="0">
                <a:solidFill>
                  <a:schemeClr val="accent2"/>
                </a:solidFill>
              </a:rPr>
              <a:t>VC round in 2019 (USD190m) from </a:t>
            </a:r>
          </a:p>
          <a:p>
            <a:pPr marL="457200" lvl="1" indent="0" fontAlgn="base">
              <a:lnSpc>
                <a:spcPct val="100000"/>
              </a:lnSpc>
              <a:spcBef>
                <a:spcPts val="0"/>
              </a:spcBef>
              <a:buNone/>
            </a:pPr>
            <a:r>
              <a:rPr lang="en-US" i="1" dirty="0">
                <a:solidFill>
                  <a:schemeClr val="accent2"/>
                </a:solidFill>
              </a:rPr>
              <a:t>TPG, </a:t>
            </a:r>
            <a:r>
              <a:rPr lang="en-US" i="1" dirty="0" err="1">
                <a:solidFill>
                  <a:schemeClr val="accent2"/>
                </a:solidFill>
              </a:rPr>
              <a:t>Katalyst</a:t>
            </a:r>
            <a:r>
              <a:rPr lang="en-US" i="1" dirty="0">
                <a:solidFill>
                  <a:schemeClr val="accent2"/>
                </a:solidFill>
              </a:rPr>
              <a:t> Ventures, and </a:t>
            </a:r>
          </a:p>
          <a:p>
            <a:pPr marL="457200" lvl="1" indent="0" fontAlgn="base">
              <a:lnSpc>
                <a:spcPct val="100000"/>
              </a:lnSpc>
              <a:spcBef>
                <a:spcPts val="0"/>
              </a:spcBef>
              <a:buNone/>
            </a:pPr>
            <a:r>
              <a:rPr lang="en-US" i="1" dirty="0" err="1">
                <a:solidFill>
                  <a:schemeClr val="accent2"/>
                </a:solidFill>
              </a:rPr>
              <a:t>Oakhouse</a:t>
            </a:r>
            <a:r>
              <a:rPr lang="en-US" i="1" dirty="0">
                <a:solidFill>
                  <a:schemeClr val="accent2"/>
                </a:solidFill>
              </a:rPr>
              <a:t> Partners.</a:t>
            </a:r>
          </a:p>
        </p:txBody>
      </p:sp>
      <p:sp>
        <p:nvSpPr>
          <p:cNvPr id="4" name="Title 3"/>
          <p:cNvSpPr>
            <a:spLocks noGrp="1"/>
          </p:cNvSpPr>
          <p:nvPr>
            <p:ph type="title"/>
          </p:nvPr>
        </p:nvSpPr>
        <p:spPr>
          <a:xfrm>
            <a:off x="759714" y="457604"/>
            <a:ext cx="10671048" cy="397032"/>
          </a:xfrm>
        </p:spPr>
        <p:txBody>
          <a:bodyPr/>
          <a:lstStyle/>
          <a:p>
            <a:r>
              <a:rPr lang="en-US" b="1" dirty="0"/>
              <a:t>Africa </a:t>
            </a:r>
          </a:p>
        </p:txBody>
      </p:sp>
      <p:sp>
        <p:nvSpPr>
          <p:cNvPr id="5" name="Content Placeholder 5">
            <a:extLst>
              <a:ext uri="{FF2B5EF4-FFF2-40B4-BE49-F238E27FC236}">
                <a16:creationId xmlns:a16="http://schemas.microsoft.com/office/drawing/2014/main" id="{47606F14-72D2-44C8-A378-54C15B67C96D}"/>
              </a:ext>
            </a:extLst>
          </p:cNvPr>
          <p:cNvSpPr txBox="1">
            <a:spLocks/>
          </p:cNvSpPr>
          <p:nvPr/>
        </p:nvSpPr>
        <p:spPr>
          <a:xfrm>
            <a:off x="5564874" y="1328055"/>
            <a:ext cx="6157225" cy="44069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000" kern="1200">
                <a:solidFill>
                  <a:schemeClr val="tx1"/>
                </a:solidFill>
                <a:latin typeface="Humnst777 BT" panose="020B0603030504020204" pitchFamily="34" charset="0"/>
                <a:ea typeface="+mn-ea"/>
                <a:cs typeface="+mn-cs"/>
              </a:defRPr>
            </a:lvl1pPr>
            <a:lvl2pPr marL="685800" indent="-228600" algn="l" defTabSz="914400" rtl="0" eaLnBrk="1" latinLnBrk="0" hangingPunct="1">
              <a:lnSpc>
                <a:spcPct val="90000"/>
              </a:lnSpc>
              <a:spcBef>
                <a:spcPts val="500"/>
              </a:spcBef>
              <a:buFont typeface="Arial"/>
              <a:buChar char="•"/>
              <a:defRPr sz="1600" kern="1200">
                <a:solidFill>
                  <a:schemeClr val="tx2"/>
                </a:solidFill>
                <a:latin typeface="Humnst777 BT" panose="020B0603030504020204" pitchFamily="34" charset="0"/>
                <a:ea typeface="+mn-ea"/>
                <a:cs typeface="+mn-cs"/>
              </a:defRPr>
            </a:lvl2pPr>
            <a:lvl3pPr marL="1143000" indent="-228600" algn="l" defTabSz="914400" rtl="0" eaLnBrk="1" latinLnBrk="0" hangingPunct="1">
              <a:lnSpc>
                <a:spcPct val="90000"/>
              </a:lnSpc>
              <a:spcBef>
                <a:spcPts val="500"/>
              </a:spcBef>
              <a:buFont typeface="Arial"/>
              <a:buChar char="•"/>
              <a:defRPr sz="1600" kern="1200">
                <a:solidFill>
                  <a:schemeClr val="tx1"/>
                </a:solidFill>
                <a:latin typeface="Humnst777 BT" panose="020B0603030504020204" pitchFamily="34" charset="0"/>
                <a:ea typeface="+mn-ea"/>
                <a:cs typeface="+mn-cs"/>
              </a:defRPr>
            </a:lvl3pPr>
            <a:lvl4pPr marL="1600200" indent="-228600" algn="l" defTabSz="914400" rtl="0" eaLnBrk="1" latinLnBrk="0" hangingPunct="1">
              <a:lnSpc>
                <a:spcPct val="90000"/>
              </a:lnSpc>
              <a:spcBef>
                <a:spcPts val="500"/>
              </a:spcBef>
              <a:buFont typeface="Arial"/>
              <a:buChar char="•"/>
              <a:defRPr sz="1600" kern="1200">
                <a:solidFill>
                  <a:schemeClr val="bg1">
                    <a:lumMod val="50000"/>
                  </a:schemeClr>
                </a:solidFill>
                <a:latin typeface="Humnst777 BT" panose="020B0603030504020204" pitchFamily="34" charset="0"/>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bg1">
                    <a:lumMod val="50000"/>
                  </a:schemeClr>
                </a:solidFill>
                <a:latin typeface="Humnst777 BT" panose="020B0603030504020204"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fontAlgn="base">
              <a:lnSpc>
                <a:spcPct val="100000"/>
              </a:lnSpc>
              <a:spcBef>
                <a:spcPts val="0"/>
              </a:spcBef>
              <a:buNone/>
            </a:pPr>
            <a:r>
              <a:rPr lang="en-US" sz="1600" dirty="0"/>
              <a:t>South African fintech </a:t>
            </a:r>
            <a:r>
              <a:rPr lang="en-US" sz="1600" b="1" dirty="0" err="1"/>
              <a:t>Jumo</a:t>
            </a:r>
            <a:r>
              <a:rPr lang="en-US" sz="1600" dirty="0"/>
              <a:t> raised </a:t>
            </a:r>
            <a:r>
              <a:rPr lang="en-US" sz="1600" u="sng" dirty="0">
                <a:hlinkClick r:id="rId4"/>
              </a:rPr>
              <a:t>USD55m</a:t>
            </a:r>
            <a:r>
              <a:rPr lang="en-US" sz="1600" dirty="0"/>
              <a:t> in debt and equity from Goldman Sachs, Leapfrog Investments, and </a:t>
            </a:r>
            <a:r>
              <a:rPr lang="en-US" sz="1600" dirty="0" err="1"/>
              <a:t>Odey</a:t>
            </a:r>
            <a:r>
              <a:rPr lang="en-US" sz="1600" dirty="0"/>
              <a:t> Asset Management. </a:t>
            </a:r>
          </a:p>
          <a:p>
            <a:pPr marL="0" indent="0" fontAlgn="base">
              <a:lnSpc>
                <a:spcPct val="100000"/>
              </a:lnSpc>
              <a:spcBef>
                <a:spcPts val="0"/>
              </a:spcBef>
              <a:buNone/>
            </a:pPr>
            <a:br>
              <a:rPr lang="en-US" sz="1600" dirty="0"/>
            </a:br>
            <a:r>
              <a:rPr lang="en-US" sz="1600" dirty="0"/>
              <a:t>UK-based, Africa-focused </a:t>
            </a:r>
            <a:r>
              <a:rPr lang="en-US" sz="1600" b="1" dirty="0" err="1"/>
              <a:t>Flutterwave</a:t>
            </a:r>
            <a:r>
              <a:rPr lang="en-US" sz="1600" dirty="0"/>
              <a:t> raised a </a:t>
            </a:r>
            <a:r>
              <a:rPr lang="en-US" sz="1600" u="sng" dirty="0">
                <a:hlinkClick r:id="rId5"/>
              </a:rPr>
              <a:t>USD35m Series B</a:t>
            </a:r>
            <a:r>
              <a:rPr lang="en-US" sz="1600" dirty="0"/>
              <a:t> led by </a:t>
            </a:r>
            <a:r>
              <a:rPr lang="en-US" sz="1600" dirty="0" err="1"/>
              <a:t>Greycroft</a:t>
            </a:r>
            <a:r>
              <a:rPr lang="en-US" sz="1600" dirty="0"/>
              <a:t> Partners and </a:t>
            </a:r>
            <a:r>
              <a:rPr lang="en-US" sz="1600" dirty="0" err="1"/>
              <a:t>eVentures</a:t>
            </a:r>
            <a:r>
              <a:rPr lang="en-US" sz="1600" dirty="0"/>
              <a:t>.</a:t>
            </a:r>
          </a:p>
          <a:p>
            <a:pPr marL="0" indent="0" fontAlgn="base">
              <a:lnSpc>
                <a:spcPct val="100000"/>
              </a:lnSpc>
              <a:spcBef>
                <a:spcPts val="0"/>
              </a:spcBef>
              <a:buNone/>
            </a:pPr>
            <a:br>
              <a:rPr lang="en-US" sz="1600" dirty="0"/>
            </a:br>
            <a:r>
              <a:rPr lang="en-US" sz="1600" dirty="0"/>
              <a:t>California-based, Africa-focused </a:t>
            </a:r>
            <a:r>
              <a:rPr lang="en-US" sz="1600" b="1" dirty="0"/>
              <a:t>Chipper Cash</a:t>
            </a:r>
            <a:r>
              <a:rPr lang="en-US" sz="1600" dirty="0"/>
              <a:t> raised </a:t>
            </a:r>
            <a:r>
              <a:rPr lang="en-US" sz="1600" u="sng" dirty="0">
                <a:hlinkClick r:id="rId6"/>
              </a:rPr>
              <a:t>USD13.8m</a:t>
            </a:r>
            <a:r>
              <a:rPr lang="en-US" sz="1600" dirty="0"/>
              <a:t> from </a:t>
            </a:r>
            <a:r>
              <a:rPr lang="en-US" sz="1600" dirty="0" err="1"/>
              <a:t>Deciens</a:t>
            </a:r>
            <a:r>
              <a:rPr lang="en-US" sz="1600" dirty="0"/>
              <a:t> Capital and Raptor Group.</a:t>
            </a:r>
          </a:p>
          <a:p>
            <a:pPr marL="0" indent="0" fontAlgn="base">
              <a:lnSpc>
                <a:spcPct val="100000"/>
              </a:lnSpc>
              <a:spcBef>
                <a:spcPts val="0"/>
              </a:spcBef>
              <a:buNone/>
            </a:pPr>
            <a:br>
              <a:rPr lang="en-US" sz="1600" dirty="0"/>
            </a:br>
            <a:r>
              <a:rPr lang="en-US" sz="1600" dirty="0"/>
              <a:t>Questions around Nigeria-</a:t>
            </a:r>
          </a:p>
          <a:p>
            <a:pPr marL="0" indent="0" fontAlgn="base">
              <a:lnSpc>
                <a:spcPct val="100000"/>
              </a:lnSpc>
              <a:spcBef>
                <a:spcPts val="0"/>
              </a:spcBef>
              <a:buNone/>
            </a:pPr>
            <a:r>
              <a:rPr lang="en-US" sz="1600" dirty="0"/>
              <a:t>based </a:t>
            </a:r>
            <a:r>
              <a:rPr lang="en-US" sz="1600" b="1" dirty="0" err="1"/>
              <a:t>OPay</a:t>
            </a:r>
            <a:r>
              <a:rPr lang="en-US" sz="1600" dirty="0"/>
              <a:t> and predatory </a:t>
            </a:r>
          </a:p>
          <a:p>
            <a:pPr marL="0" indent="0" fontAlgn="base">
              <a:lnSpc>
                <a:spcPct val="100000"/>
              </a:lnSpc>
              <a:spcBef>
                <a:spcPts val="0"/>
              </a:spcBef>
              <a:buNone/>
            </a:pPr>
            <a:r>
              <a:rPr lang="en-US" sz="1600" dirty="0"/>
              <a:t>lending. </a:t>
            </a:r>
          </a:p>
          <a:p>
            <a:pPr marL="228600" lvl="1" indent="0" fontAlgn="base">
              <a:lnSpc>
                <a:spcPct val="100000"/>
              </a:lnSpc>
              <a:spcBef>
                <a:spcPts val="0"/>
              </a:spcBef>
              <a:buNone/>
            </a:pPr>
            <a:r>
              <a:rPr lang="en-US" i="1" dirty="0" err="1">
                <a:solidFill>
                  <a:schemeClr val="accent2"/>
                </a:solidFill>
              </a:rPr>
              <a:t>OPay</a:t>
            </a:r>
            <a:r>
              <a:rPr lang="en-US" i="1" dirty="0">
                <a:solidFill>
                  <a:schemeClr val="accent2"/>
                </a:solidFill>
              </a:rPr>
              <a:t> raised USD170m </a:t>
            </a:r>
          </a:p>
          <a:p>
            <a:pPr marL="228600" lvl="1" indent="0" fontAlgn="base">
              <a:lnSpc>
                <a:spcPct val="100000"/>
              </a:lnSpc>
              <a:spcBef>
                <a:spcPts val="0"/>
              </a:spcBef>
              <a:buNone/>
            </a:pPr>
            <a:r>
              <a:rPr lang="en-US" i="1" dirty="0">
                <a:solidFill>
                  <a:schemeClr val="accent2"/>
                </a:solidFill>
              </a:rPr>
              <a:t>across two rounds in </a:t>
            </a:r>
          </a:p>
          <a:p>
            <a:pPr marL="228600" lvl="1" indent="0" fontAlgn="base">
              <a:lnSpc>
                <a:spcPct val="100000"/>
              </a:lnSpc>
              <a:spcBef>
                <a:spcPts val="0"/>
              </a:spcBef>
              <a:buNone/>
            </a:pPr>
            <a:r>
              <a:rPr lang="en-US" i="1" dirty="0">
                <a:solidFill>
                  <a:schemeClr val="accent2"/>
                </a:solidFill>
              </a:rPr>
              <a:t>2019, in two of the </a:t>
            </a:r>
          </a:p>
          <a:p>
            <a:pPr marL="228600" lvl="1" indent="0" fontAlgn="base">
              <a:lnSpc>
                <a:spcPct val="100000"/>
              </a:lnSpc>
              <a:spcBef>
                <a:spcPts val="0"/>
              </a:spcBef>
              <a:buNone/>
            </a:pPr>
            <a:r>
              <a:rPr lang="en-US" i="1" dirty="0">
                <a:solidFill>
                  <a:schemeClr val="accent2"/>
                </a:solidFill>
              </a:rPr>
              <a:t>largest disclosed VC </a:t>
            </a:r>
          </a:p>
          <a:p>
            <a:pPr marL="228600" lvl="1" indent="0" fontAlgn="base">
              <a:lnSpc>
                <a:spcPct val="100000"/>
              </a:lnSpc>
              <a:spcBef>
                <a:spcPts val="0"/>
              </a:spcBef>
              <a:buNone/>
            </a:pPr>
            <a:r>
              <a:rPr lang="en-US" i="1" dirty="0">
                <a:solidFill>
                  <a:schemeClr val="accent2"/>
                </a:solidFill>
              </a:rPr>
              <a:t>transactions in Africa.</a:t>
            </a:r>
          </a:p>
        </p:txBody>
      </p:sp>
      <p:sp>
        <p:nvSpPr>
          <p:cNvPr id="2" name="Rectangle 1">
            <a:extLst>
              <a:ext uri="{FF2B5EF4-FFF2-40B4-BE49-F238E27FC236}">
                <a16:creationId xmlns:a16="http://schemas.microsoft.com/office/drawing/2014/main" id="{3849114D-CFC8-4057-B099-D99E01B2D9CC}"/>
              </a:ext>
            </a:extLst>
          </p:cNvPr>
          <p:cNvSpPr/>
          <p:nvPr/>
        </p:nvSpPr>
        <p:spPr>
          <a:xfrm>
            <a:off x="7338674" y="906679"/>
            <a:ext cx="2012089" cy="369332"/>
          </a:xfrm>
          <a:prstGeom prst="rect">
            <a:avLst/>
          </a:prstGeom>
        </p:spPr>
        <p:txBody>
          <a:bodyPr wrap="none">
            <a:spAutoFit/>
          </a:bodyPr>
          <a:lstStyle/>
          <a:p>
            <a:r>
              <a:rPr lang="en-US" b="1" dirty="0">
                <a:solidFill>
                  <a:schemeClr val="accent2"/>
                </a:solidFill>
                <a:effectLst>
                  <a:outerShdw blurRad="38100" dist="38100" dir="2700000" algn="tl">
                    <a:srgbClr val="000000">
                      <a:alpha val="43137"/>
                    </a:srgbClr>
                  </a:outerShdw>
                </a:effectLst>
                <a:latin typeface="Lexia Regular" panose="02000503040000020003"/>
              </a:rPr>
              <a:t>Fintech in Focus</a:t>
            </a:r>
            <a:endParaRPr lang="en-US" dirty="0">
              <a:effectLst>
                <a:outerShdw blurRad="38100" dist="38100" dir="2700000" algn="tl">
                  <a:srgbClr val="000000">
                    <a:alpha val="43137"/>
                  </a:srgbClr>
                </a:outerShdw>
              </a:effectLst>
            </a:endParaRPr>
          </a:p>
        </p:txBody>
      </p:sp>
      <p:sp>
        <p:nvSpPr>
          <p:cNvPr id="3" name="Rectangle 2">
            <a:extLst>
              <a:ext uri="{FF2B5EF4-FFF2-40B4-BE49-F238E27FC236}">
                <a16:creationId xmlns:a16="http://schemas.microsoft.com/office/drawing/2014/main" id="{0BDA2C26-1E50-42D6-9E49-F27166DB9F58}"/>
              </a:ext>
            </a:extLst>
          </p:cNvPr>
          <p:cNvSpPr/>
          <p:nvPr/>
        </p:nvSpPr>
        <p:spPr>
          <a:xfrm>
            <a:off x="1315859" y="906679"/>
            <a:ext cx="2374368" cy="369332"/>
          </a:xfrm>
          <a:prstGeom prst="rect">
            <a:avLst/>
          </a:prstGeom>
        </p:spPr>
        <p:txBody>
          <a:bodyPr wrap="none">
            <a:spAutoFit/>
          </a:bodyPr>
          <a:lstStyle/>
          <a:p>
            <a:r>
              <a:rPr lang="en-US" b="1" dirty="0">
                <a:solidFill>
                  <a:schemeClr val="accent2"/>
                </a:solidFill>
                <a:effectLst>
                  <a:outerShdw blurRad="38100" dist="38100" dir="2700000" algn="tl">
                    <a:srgbClr val="000000">
                      <a:alpha val="43137"/>
                    </a:srgbClr>
                  </a:outerShdw>
                </a:effectLst>
                <a:latin typeface="Lexia Regular" panose="02000503040000020003"/>
              </a:rPr>
              <a:t>Healthtech in Focus</a:t>
            </a:r>
            <a:endParaRPr lang="en-US" dirty="0">
              <a:effectLst>
                <a:outerShdw blurRad="38100" dist="38100" dir="2700000" algn="tl">
                  <a:srgbClr val="000000">
                    <a:alpha val="43137"/>
                  </a:srgbClr>
                </a:outerShdw>
              </a:effectLst>
            </a:endParaRPr>
          </a:p>
        </p:txBody>
      </p:sp>
      <p:pic>
        <p:nvPicPr>
          <p:cNvPr id="5122" name="Picture 2">
            <a:extLst>
              <a:ext uri="{FF2B5EF4-FFF2-40B4-BE49-F238E27FC236}">
                <a16:creationId xmlns:a16="http://schemas.microsoft.com/office/drawing/2014/main" id="{7A860319-3957-4D62-A6D8-E143CCBBA2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65368" y="3821953"/>
            <a:ext cx="1945143" cy="2245756"/>
          </a:xfrm>
          <a:prstGeom prst="rect">
            <a:avLst/>
          </a:prstGeom>
          <a:noFill/>
          <a:ln>
            <a:solidFill>
              <a:schemeClr val="tx1"/>
            </a:solidFill>
            <a:prstDash val="dash"/>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B4202492-9012-444A-967F-A8C77BF4F85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7891" y="3813517"/>
            <a:ext cx="1982461" cy="2245756"/>
          </a:xfrm>
          <a:prstGeom prst="rect">
            <a:avLst/>
          </a:prstGeom>
          <a:noFill/>
          <a:ln>
            <a:solidFill>
              <a:schemeClr val="tx1"/>
            </a:solidFill>
            <a:prstDash val="dash"/>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26" name="Picture 6" descr="mPharma - Home | Facebook">
            <a:extLst>
              <a:ext uri="{FF2B5EF4-FFF2-40B4-BE49-F238E27FC236}">
                <a16:creationId xmlns:a16="http://schemas.microsoft.com/office/drawing/2014/main" id="{E153099A-B6C7-4C8B-A1A1-195828B86EA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9238" t="15037" r="13852" b="14444"/>
          <a:stretch/>
        </p:blipFill>
        <p:spPr bwMode="auto">
          <a:xfrm>
            <a:off x="166180" y="1460501"/>
            <a:ext cx="721181" cy="661247"/>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Vezeeta | Book the Best Doctor">
            <a:extLst>
              <a:ext uri="{FF2B5EF4-FFF2-40B4-BE49-F238E27FC236}">
                <a16:creationId xmlns:a16="http://schemas.microsoft.com/office/drawing/2014/main" id="{ED39389E-4CE2-40AC-8EED-F5926308B4B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2361" y="2727613"/>
            <a:ext cx="596900" cy="59690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Zipline - Crunchbase Company Profile &amp; Funding">
            <a:extLst>
              <a:ext uri="{FF2B5EF4-FFF2-40B4-BE49-F238E27FC236}">
                <a16:creationId xmlns:a16="http://schemas.microsoft.com/office/drawing/2014/main" id="{C6CAF26D-68A7-4F2B-91EF-6351D15CA4C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6889" y="4003691"/>
            <a:ext cx="639762" cy="639762"/>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a:extLst>
              <a:ext uri="{FF2B5EF4-FFF2-40B4-BE49-F238E27FC236}">
                <a16:creationId xmlns:a16="http://schemas.microsoft.com/office/drawing/2014/main" id="{2AA8554D-5D39-4828-A861-C6DF852216B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74247" y="1460502"/>
            <a:ext cx="890628" cy="294910"/>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Flutterwave – Medium">
            <a:extLst>
              <a:ext uri="{FF2B5EF4-FFF2-40B4-BE49-F238E27FC236}">
                <a16:creationId xmlns:a16="http://schemas.microsoft.com/office/drawing/2014/main" id="{FA0A8EDD-4668-4F98-B5C1-EFC65479381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74279" y="2015996"/>
            <a:ext cx="690563" cy="690563"/>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descr="Chipper Cash - Send &amp; Receive Money Across Africa - Apps on Google ...">
            <a:extLst>
              <a:ext uri="{FF2B5EF4-FFF2-40B4-BE49-F238E27FC236}">
                <a16:creationId xmlns:a16="http://schemas.microsoft.com/office/drawing/2014/main" id="{B04AD7E3-E29D-4884-8AB2-70BFB915AC4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73495" y="2804622"/>
            <a:ext cx="690563" cy="690563"/>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descr="OPay - Crunchbase Company Profile &amp; Funding">
            <a:extLst>
              <a:ext uri="{FF2B5EF4-FFF2-40B4-BE49-F238E27FC236}">
                <a16:creationId xmlns:a16="http://schemas.microsoft.com/office/drawing/2014/main" id="{E4144FCB-B5C4-44E0-A30A-DC909E9A71E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77336" y="3633008"/>
            <a:ext cx="690564" cy="690564"/>
          </a:xfrm>
          <a:prstGeom prst="rect">
            <a:avLst/>
          </a:prstGeom>
          <a:noFill/>
          <a:extLst>
            <a:ext uri="{909E8E84-426E-40DD-AFC4-6F175D3DCCD1}">
              <a14:hiddenFill xmlns:a14="http://schemas.microsoft.com/office/drawing/2010/main">
                <a:solidFill>
                  <a:srgbClr val="FFFFFF"/>
                </a:solidFill>
              </a14:hiddenFill>
            </a:ext>
          </a:extLst>
        </p:spPr>
      </p:pic>
      <p:pic>
        <p:nvPicPr>
          <p:cNvPr id="5144" name="Picture 24">
            <a:extLst>
              <a:ext uri="{FF2B5EF4-FFF2-40B4-BE49-F238E27FC236}">
                <a16:creationId xmlns:a16="http://schemas.microsoft.com/office/drawing/2014/main" id="{0A7D266D-1950-4D69-B99D-EFE1E26BD9D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28904" y="376706"/>
            <a:ext cx="491996" cy="491996"/>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a:extLst>
              <a:ext uri="{FF2B5EF4-FFF2-40B4-BE49-F238E27FC236}">
                <a16:creationId xmlns:a16="http://schemas.microsoft.com/office/drawing/2014/main" id="{45F1B3EA-5D69-45D0-A397-EC9978E57ED5}"/>
              </a:ext>
            </a:extLst>
          </p:cNvPr>
          <p:cNvSpPr>
            <a:spLocks noGrp="1"/>
          </p:cNvSpPr>
          <p:nvPr>
            <p:ph type="sldNum" sz="quarter" idx="4"/>
          </p:nvPr>
        </p:nvSpPr>
        <p:spPr/>
        <p:txBody>
          <a:bodyPr/>
          <a:lstStyle/>
          <a:p>
            <a:fld id="{54721A9B-34A7-4855-82EE-AAF4BC367DA2}" type="slidenum">
              <a:rPr lang="en-US" smtClean="0"/>
              <a:pPr/>
              <a:t>12</a:t>
            </a:fld>
            <a:r>
              <a:rPr lang="en-US"/>
              <a:t> | EMPEA</a:t>
            </a:r>
            <a:endParaRPr lang="en-US" dirty="0"/>
          </a:p>
        </p:txBody>
      </p:sp>
    </p:spTree>
    <p:extLst>
      <p:ext uri="{BB962C8B-B14F-4D97-AF65-F5344CB8AC3E}">
        <p14:creationId xmlns:p14="http://schemas.microsoft.com/office/powerpoint/2010/main" val="1436561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a:xfrm>
            <a:off x="2209038" y="1566197"/>
            <a:ext cx="9411462" cy="1100563"/>
          </a:xfrm>
        </p:spPr>
        <p:txBody>
          <a:bodyPr>
            <a:noAutofit/>
          </a:bodyPr>
          <a:lstStyle/>
          <a:p>
            <a:pPr marL="0" indent="0">
              <a:lnSpc>
                <a:spcPct val="100000"/>
              </a:lnSpc>
              <a:spcBef>
                <a:spcPts val="0"/>
              </a:spcBef>
              <a:buNone/>
            </a:pPr>
            <a:r>
              <a:rPr lang="en-US" sz="1800" b="1" dirty="0">
                <a:solidFill>
                  <a:schemeClr val="accent2"/>
                </a:solidFill>
              </a:rPr>
              <a:t>#EXIT </a:t>
            </a:r>
            <a:r>
              <a:rPr lang="en-US" sz="1800" dirty="0"/>
              <a:t>2020 kicked off with the completion of </a:t>
            </a:r>
            <a:r>
              <a:rPr lang="en-US" sz="1800" b="1" dirty="0"/>
              <a:t>Uber</a:t>
            </a:r>
            <a:r>
              <a:rPr lang="en-US" sz="1800" dirty="0"/>
              <a:t>’s previously announced </a:t>
            </a:r>
            <a:r>
              <a:rPr lang="en-US" sz="1800" u="sng" dirty="0">
                <a:hlinkClick r:id="rId2"/>
              </a:rPr>
              <a:t>USD3.1b acquisition</a:t>
            </a:r>
            <a:r>
              <a:rPr lang="en-US" sz="1800" dirty="0"/>
              <a:t> of UAE-based ride-hailing company </a:t>
            </a:r>
            <a:r>
              <a:rPr lang="en-US" sz="1800" b="1" dirty="0"/>
              <a:t>Careem</a:t>
            </a:r>
            <a:r>
              <a:rPr lang="en-US" sz="1800" dirty="0"/>
              <a:t>, a deal that provided exits for regional investors including </a:t>
            </a:r>
            <a:r>
              <a:rPr lang="en-US" sz="1800" dirty="0" err="1"/>
              <a:t>Wamda</a:t>
            </a:r>
            <a:r>
              <a:rPr lang="en-US" sz="1800" dirty="0"/>
              <a:t> Capital and Lumia Capital.</a:t>
            </a:r>
          </a:p>
          <a:p>
            <a:pPr marL="0" indent="0">
              <a:lnSpc>
                <a:spcPct val="100000"/>
              </a:lnSpc>
              <a:spcBef>
                <a:spcPts val="0"/>
              </a:spcBef>
              <a:buNone/>
            </a:pPr>
            <a:br>
              <a:rPr lang="en-US" sz="2400" dirty="0"/>
            </a:br>
            <a:br>
              <a:rPr lang="en-US" sz="2400" dirty="0"/>
            </a:br>
            <a:br>
              <a:rPr lang="en-US" sz="2400" dirty="0"/>
            </a:br>
            <a:endParaRPr lang="en-US" sz="2400" dirty="0">
              <a:solidFill>
                <a:schemeClr val="accent2"/>
              </a:solidFill>
            </a:endParaRPr>
          </a:p>
        </p:txBody>
      </p:sp>
      <p:sp>
        <p:nvSpPr>
          <p:cNvPr id="4" name="Title 3"/>
          <p:cNvSpPr>
            <a:spLocks noGrp="1"/>
          </p:cNvSpPr>
          <p:nvPr>
            <p:ph type="title"/>
          </p:nvPr>
        </p:nvSpPr>
        <p:spPr/>
        <p:txBody>
          <a:bodyPr/>
          <a:lstStyle/>
          <a:p>
            <a:r>
              <a:rPr lang="en-US" b="1" dirty="0"/>
              <a:t>Middle East</a:t>
            </a:r>
          </a:p>
        </p:txBody>
      </p:sp>
      <p:pic>
        <p:nvPicPr>
          <p:cNvPr id="4098" name="Picture 2">
            <a:extLst>
              <a:ext uri="{FF2B5EF4-FFF2-40B4-BE49-F238E27FC236}">
                <a16:creationId xmlns:a16="http://schemas.microsoft.com/office/drawing/2014/main" id="{2C846F56-A4CE-42FD-867D-6219C76671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2493" y="4399649"/>
            <a:ext cx="2524669" cy="1698625"/>
          </a:xfrm>
          <a:prstGeom prst="rect">
            <a:avLst/>
          </a:prstGeom>
          <a:noFill/>
          <a:ln>
            <a:solidFill>
              <a:schemeClr val="tx1"/>
            </a:solidFill>
            <a:prstDash val="dash"/>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7F6F249-8F0C-4087-8CD9-D3B8B33782B4}"/>
              </a:ext>
            </a:extLst>
          </p:cNvPr>
          <p:cNvSpPr/>
          <p:nvPr/>
        </p:nvSpPr>
        <p:spPr>
          <a:xfrm>
            <a:off x="2262828" y="5702698"/>
            <a:ext cx="6096000" cy="523220"/>
          </a:xfrm>
          <a:prstGeom prst="rect">
            <a:avLst/>
          </a:prstGeom>
        </p:spPr>
        <p:txBody>
          <a:bodyPr>
            <a:spAutoFit/>
          </a:bodyPr>
          <a:lstStyle/>
          <a:p>
            <a:r>
              <a:rPr lang="en-US" sz="1400" i="1" dirty="0">
                <a:solidFill>
                  <a:schemeClr val="accent2"/>
                </a:solidFill>
              </a:rPr>
              <a:t>*The </a:t>
            </a:r>
            <a:r>
              <a:rPr lang="en-US" sz="1400" i="1" dirty="0" err="1">
                <a:solidFill>
                  <a:schemeClr val="accent2"/>
                </a:solidFill>
              </a:rPr>
              <a:t>Kitopi</a:t>
            </a:r>
            <a:r>
              <a:rPr lang="en-US" sz="1400" i="1" dirty="0">
                <a:solidFill>
                  <a:schemeClr val="accent2"/>
                </a:solidFill>
              </a:rPr>
              <a:t> and </a:t>
            </a:r>
            <a:r>
              <a:rPr lang="en-US" sz="1400" i="1" dirty="0" err="1">
                <a:solidFill>
                  <a:schemeClr val="accent2"/>
                </a:solidFill>
              </a:rPr>
              <a:t>Jahez</a:t>
            </a:r>
            <a:r>
              <a:rPr lang="en-US" sz="1400" i="1" dirty="0">
                <a:solidFill>
                  <a:schemeClr val="accent2"/>
                </a:solidFill>
              </a:rPr>
              <a:t> deals exceed the largest disclosed VC round for the Middle East in 2019, when trucking aggregator </a:t>
            </a:r>
            <a:r>
              <a:rPr lang="en-US" sz="1400" i="1" dirty="0" err="1">
                <a:solidFill>
                  <a:schemeClr val="accent2"/>
                </a:solidFill>
              </a:rPr>
              <a:t>Trukker</a:t>
            </a:r>
            <a:r>
              <a:rPr lang="en-US" sz="1400" i="1" dirty="0">
                <a:solidFill>
                  <a:schemeClr val="accent2"/>
                </a:solidFill>
              </a:rPr>
              <a:t> raised USD23m.</a:t>
            </a:r>
            <a:endParaRPr lang="en-US" sz="1600" dirty="0">
              <a:solidFill>
                <a:schemeClr val="accent2"/>
              </a:solidFill>
            </a:endParaRPr>
          </a:p>
        </p:txBody>
      </p:sp>
      <p:sp>
        <p:nvSpPr>
          <p:cNvPr id="3" name="Rectangle 2">
            <a:extLst>
              <a:ext uri="{FF2B5EF4-FFF2-40B4-BE49-F238E27FC236}">
                <a16:creationId xmlns:a16="http://schemas.microsoft.com/office/drawing/2014/main" id="{C1F8DE6D-9A03-421D-A922-B9794170E78B}"/>
              </a:ext>
            </a:extLst>
          </p:cNvPr>
          <p:cNvSpPr/>
          <p:nvPr/>
        </p:nvSpPr>
        <p:spPr>
          <a:xfrm>
            <a:off x="571500" y="1018951"/>
            <a:ext cx="2154757" cy="430887"/>
          </a:xfrm>
          <a:prstGeom prst="rect">
            <a:avLst/>
          </a:prstGeom>
        </p:spPr>
        <p:txBody>
          <a:bodyPr wrap="none">
            <a:spAutoFit/>
          </a:bodyPr>
          <a:lstStyle/>
          <a:p>
            <a:r>
              <a:rPr lang="en-US" sz="2200" b="1" dirty="0">
                <a:solidFill>
                  <a:schemeClr val="accent2"/>
                </a:solidFill>
                <a:effectLst>
                  <a:outerShdw blurRad="38100" dist="38100" dir="2700000" algn="tl">
                    <a:srgbClr val="000000">
                      <a:alpha val="43137"/>
                    </a:srgbClr>
                  </a:outerShdw>
                </a:effectLst>
                <a:latin typeface="Lexia Regular" panose="02000503040000020003"/>
              </a:rPr>
              <a:t>The Big Ticket</a:t>
            </a:r>
            <a:endParaRPr lang="en-US" sz="2200" dirty="0">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02E44315-16B4-4A89-BF3D-C7E039E07F53}"/>
              </a:ext>
            </a:extLst>
          </p:cNvPr>
          <p:cNvSpPr/>
          <p:nvPr/>
        </p:nvSpPr>
        <p:spPr>
          <a:xfrm>
            <a:off x="571500" y="2550401"/>
            <a:ext cx="3382657" cy="430887"/>
          </a:xfrm>
          <a:prstGeom prst="rect">
            <a:avLst/>
          </a:prstGeom>
        </p:spPr>
        <p:txBody>
          <a:bodyPr wrap="none">
            <a:spAutoFit/>
          </a:bodyPr>
          <a:lstStyle/>
          <a:p>
            <a:r>
              <a:rPr lang="en-US" sz="2200" b="1" dirty="0">
                <a:solidFill>
                  <a:schemeClr val="accent2"/>
                </a:solidFill>
                <a:effectLst>
                  <a:outerShdw blurRad="38100" dist="38100" dir="2700000" algn="tl">
                    <a:srgbClr val="000000">
                      <a:alpha val="43137"/>
                    </a:srgbClr>
                  </a:outerShdw>
                </a:effectLst>
                <a:latin typeface="Lexia Regular" panose="02000503040000020003"/>
              </a:rPr>
              <a:t>Food Logistics in Focus</a:t>
            </a:r>
            <a:endParaRPr lang="en-US" sz="2200" dirty="0">
              <a:effectLst>
                <a:outerShdw blurRad="38100" dist="38100" dir="2700000" algn="tl">
                  <a:srgbClr val="000000">
                    <a:alpha val="43137"/>
                  </a:srgbClr>
                </a:outerShdw>
              </a:effectLst>
            </a:endParaRPr>
          </a:p>
        </p:txBody>
      </p:sp>
      <p:sp>
        <p:nvSpPr>
          <p:cNvPr id="12" name="Content Placeholder 5">
            <a:extLst>
              <a:ext uri="{FF2B5EF4-FFF2-40B4-BE49-F238E27FC236}">
                <a16:creationId xmlns:a16="http://schemas.microsoft.com/office/drawing/2014/main" id="{89EAE479-8216-4C8E-A55D-ADE202FCCF0F}"/>
              </a:ext>
            </a:extLst>
          </p:cNvPr>
          <p:cNvSpPr txBox="1">
            <a:spLocks/>
          </p:cNvSpPr>
          <p:nvPr/>
        </p:nvSpPr>
        <p:spPr>
          <a:xfrm>
            <a:off x="2209038" y="2937270"/>
            <a:ext cx="9411462" cy="26401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000" kern="1200">
                <a:solidFill>
                  <a:schemeClr val="tx1"/>
                </a:solidFill>
                <a:latin typeface="Humnst777 BT" panose="020B0603030504020204" pitchFamily="34" charset="0"/>
                <a:ea typeface="+mn-ea"/>
                <a:cs typeface="+mn-cs"/>
              </a:defRPr>
            </a:lvl1pPr>
            <a:lvl2pPr marL="685800" indent="-228600" algn="l" defTabSz="914400" rtl="0" eaLnBrk="1" latinLnBrk="0" hangingPunct="1">
              <a:lnSpc>
                <a:spcPct val="90000"/>
              </a:lnSpc>
              <a:spcBef>
                <a:spcPts val="500"/>
              </a:spcBef>
              <a:buFont typeface="Arial"/>
              <a:buChar char="•"/>
              <a:defRPr sz="1600" kern="1200">
                <a:solidFill>
                  <a:schemeClr val="tx2"/>
                </a:solidFill>
                <a:latin typeface="Humnst777 BT" panose="020B0603030504020204" pitchFamily="34" charset="0"/>
                <a:ea typeface="+mn-ea"/>
                <a:cs typeface="+mn-cs"/>
              </a:defRPr>
            </a:lvl2pPr>
            <a:lvl3pPr marL="1143000" indent="-228600" algn="l" defTabSz="914400" rtl="0" eaLnBrk="1" latinLnBrk="0" hangingPunct="1">
              <a:lnSpc>
                <a:spcPct val="90000"/>
              </a:lnSpc>
              <a:spcBef>
                <a:spcPts val="500"/>
              </a:spcBef>
              <a:buFont typeface="Arial"/>
              <a:buChar char="•"/>
              <a:defRPr sz="1600" kern="1200">
                <a:solidFill>
                  <a:schemeClr val="tx1"/>
                </a:solidFill>
                <a:latin typeface="Humnst777 BT" panose="020B0603030504020204" pitchFamily="34" charset="0"/>
                <a:ea typeface="+mn-ea"/>
                <a:cs typeface="+mn-cs"/>
              </a:defRPr>
            </a:lvl3pPr>
            <a:lvl4pPr marL="1600200" indent="-228600" algn="l" defTabSz="914400" rtl="0" eaLnBrk="1" latinLnBrk="0" hangingPunct="1">
              <a:lnSpc>
                <a:spcPct val="90000"/>
              </a:lnSpc>
              <a:spcBef>
                <a:spcPts val="500"/>
              </a:spcBef>
              <a:buFont typeface="Arial"/>
              <a:buChar char="•"/>
              <a:defRPr sz="1600" kern="1200">
                <a:solidFill>
                  <a:schemeClr val="bg1">
                    <a:lumMod val="50000"/>
                  </a:schemeClr>
                </a:solidFill>
                <a:latin typeface="Humnst777 BT" panose="020B0603030504020204" pitchFamily="34" charset="0"/>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bg1">
                    <a:lumMod val="50000"/>
                  </a:schemeClr>
                </a:solidFill>
                <a:latin typeface="Humnst777 BT" panose="020B0603030504020204"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Font typeface="Arial"/>
              <a:buNone/>
            </a:pPr>
            <a:r>
              <a:rPr lang="en-US" sz="1800" b="1" dirty="0" err="1"/>
              <a:t>Kitopi</a:t>
            </a:r>
            <a:r>
              <a:rPr lang="en-US" sz="1800" b="1" dirty="0"/>
              <a:t>*</a:t>
            </a:r>
            <a:r>
              <a:rPr lang="en-US" sz="1800" dirty="0"/>
              <a:t>, a New York- and Dubai-based cloud kitchen operator, raised a </a:t>
            </a:r>
            <a:r>
              <a:rPr lang="en-US" sz="1800" u="sng" dirty="0">
                <a:hlinkClick r:id="rId4"/>
              </a:rPr>
              <a:t>USD60m Series B</a:t>
            </a:r>
            <a:r>
              <a:rPr lang="en-US" sz="1800" dirty="0"/>
              <a:t> led by Lumia Capital and Knollwood.</a:t>
            </a:r>
          </a:p>
          <a:p>
            <a:pPr marL="0" indent="0" fontAlgn="base">
              <a:lnSpc>
                <a:spcPct val="100000"/>
              </a:lnSpc>
              <a:spcBef>
                <a:spcPts val="0"/>
              </a:spcBef>
              <a:buFont typeface="Arial"/>
              <a:buNone/>
            </a:pPr>
            <a:br>
              <a:rPr lang="en-US" dirty="0"/>
            </a:br>
            <a:r>
              <a:rPr lang="en-US" sz="1800" b="1" dirty="0" err="1"/>
              <a:t>Jahez</a:t>
            </a:r>
            <a:r>
              <a:rPr lang="en-US" sz="1800" b="1" dirty="0"/>
              <a:t>*</a:t>
            </a:r>
            <a:r>
              <a:rPr lang="en-US" sz="1800" dirty="0"/>
              <a:t>, a Saudi Arabia-based food delivery platform, raised a </a:t>
            </a:r>
            <a:r>
              <a:rPr lang="en-US" sz="1800" u="sng" dirty="0">
                <a:hlinkClick r:id="rId5"/>
              </a:rPr>
              <a:t>USD36m Series A</a:t>
            </a:r>
            <a:r>
              <a:rPr lang="en-US" sz="1800" dirty="0"/>
              <a:t> led by Impact46. </a:t>
            </a:r>
          </a:p>
          <a:p>
            <a:pPr marL="0" indent="0" fontAlgn="base">
              <a:lnSpc>
                <a:spcPct val="100000"/>
              </a:lnSpc>
              <a:spcBef>
                <a:spcPts val="0"/>
              </a:spcBef>
              <a:buFont typeface="Arial"/>
              <a:buNone/>
            </a:pPr>
            <a:br>
              <a:rPr lang="en-US" dirty="0"/>
            </a:br>
            <a:r>
              <a:rPr lang="en-US" sz="1800" b="1" dirty="0"/>
              <a:t>Nana Direct</a:t>
            </a:r>
            <a:r>
              <a:rPr lang="en-US" sz="1800" dirty="0"/>
              <a:t>, a Saudi Arabia-based grocery delivery platform, raised a </a:t>
            </a:r>
          </a:p>
          <a:p>
            <a:pPr marL="0" indent="0" fontAlgn="base">
              <a:lnSpc>
                <a:spcPct val="100000"/>
              </a:lnSpc>
              <a:spcBef>
                <a:spcPts val="0"/>
              </a:spcBef>
              <a:buFont typeface="Arial"/>
              <a:buNone/>
            </a:pPr>
            <a:r>
              <a:rPr lang="en-US" sz="1800" u="sng" dirty="0">
                <a:hlinkClick r:id="rId6"/>
              </a:rPr>
              <a:t>USD18m Series B</a:t>
            </a:r>
            <a:r>
              <a:rPr lang="en-US" sz="1800" dirty="0"/>
              <a:t> from </a:t>
            </a:r>
            <a:r>
              <a:rPr lang="en-US" sz="1800" dirty="0" err="1"/>
              <a:t>Wamda</a:t>
            </a:r>
            <a:r>
              <a:rPr lang="en-US" sz="1800" dirty="0"/>
              <a:t> Capital, Saudi Technology Ventures, </a:t>
            </a:r>
          </a:p>
          <a:p>
            <a:pPr marL="0" indent="0" fontAlgn="base">
              <a:lnSpc>
                <a:spcPct val="100000"/>
              </a:lnSpc>
              <a:spcBef>
                <a:spcPts val="0"/>
              </a:spcBef>
              <a:buFont typeface="Arial"/>
              <a:buNone/>
            </a:pPr>
            <a:r>
              <a:rPr lang="en-US" sz="1800" dirty="0"/>
              <a:t>Middle East Venture Partners, Saudi Venture Capital Company, Impact46, </a:t>
            </a:r>
          </a:p>
          <a:p>
            <a:pPr marL="0" indent="0" fontAlgn="base">
              <a:lnSpc>
                <a:spcPct val="100000"/>
              </a:lnSpc>
              <a:spcBef>
                <a:spcPts val="0"/>
              </a:spcBef>
              <a:buFont typeface="Arial"/>
              <a:buNone/>
            </a:pPr>
            <a:r>
              <a:rPr lang="en-US" sz="1800" dirty="0"/>
              <a:t>and </a:t>
            </a:r>
            <a:r>
              <a:rPr lang="en-US" sz="1800" dirty="0" err="1"/>
              <a:t>Watar</a:t>
            </a:r>
            <a:r>
              <a:rPr lang="en-US" sz="1800" dirty="0"/>
              <a:t> Partners. </a:t>
            </a:r>
          </a:p>
        </p:txBody>
      </p:sp>
      <p:pic>
        <p:nvPicPr>
          <p:cNvPr id="4102" name="Picture 6" descr="Uber payout will turn some Careem employees into millionaires">
            <a:extLst>
              <a:ext uri="{FF2B5EF4-FFF2-40B4-BE49-F238E27FC236}">
                <a16:creationId xmlns:a16="http://schemas.microsoft.com/office/drawing/2014/main" id="{CE6CD8C5-8197-4A80-9F38-3AEE79FF08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1500" y="1535175"/>
            <a:ext cx="1447800" cy="726184"/>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Kitopi - Crunchbase Company Profile &amp; Funding">
            <a:extLst>
              <a:ext uri="{FF2B5EF4-FFF2-40B4-BE49-F238E27FC236}">
                <a16:creationId xmlns:a16="http://schemas.microsoft.com/office/drawing/2014/main" id="{501A84E8-BC59-422E-9A5C-4FBB943823B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0741" b="27906"/>
          <a:stretch/>
        </p:blipFill>
        <p:spPr bwMode="auto">
          <a:xfrm>
            <a:off x="557213" y="2937270"/>
            <a:ext cx="1249362" cy="64158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Restaurant Login">
            <a:extLst>
              <a:ext uri="{FF2B5EF4-FFF2-40B4-BE49-F238E27FC236}">
                <a16:creationId xmlns:a16="http://schemas.microsoft.com/office/drawing/2014/main" id="{08CC5F5D-48C1-4F4B-875C-6CDA15DD93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8500" y="3845291"/>
            <a:ext cx="967676" cy="31517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Nana Direct - Grocery Shopping &amp; Delivery Service">
            <a:extLst>
              <a:ext uri="{FF2B5EF4-FFF2-40B4-BE49-F238E27FC236}">
                <a16:creationId xmlns:a16="http://schemas.microsoft.com/office/drawing/2014/main" id="{8405D8EC-DE49-47C9-97FC-B37D96C0E0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5873" y="4425049"/>
            <a:ext cx="575360" cy="923176"/>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a:extLst>
              <a:ext uri="{FF2B5EF4-FFF2-40B4-BE49-F238E27FC236}">
                <a16:creationId xmlns:a16="http://schemas.microsoft.com/office/drawing/2014/main" id="{DBF5C045-CBE6-4E59-B6FF-27E829747F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92088" y="370445"/>
            <a:ext cx="490537" cy="490537"/>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a:extLst>
              <a:ext uri="{FF2B5EF4-FFF2-40B4-BE49-F238E27FC236}">
                <a16:creationId xmlns:a16="http://schemas.microsoft.com/office/drawing/2014/main" id="{447EBA64-F67D-4285-9E04-255D70F2B959}"/>
              </a:ext>
            </a:extLst>
          </p:cNvPr>
          <p:cNvSpPr>
            <a:spLocks noGrp="1"/>
          </p:cNvSpPr>
          <p:nvPr>
            <p:ph type="sldNum" sz="quarter" idx="4"/>
          </p:nvPr>
        </p:nvSpPr>
        <p:spPr/>
        <p:txBody>
          <a:bodyPr/>
          <a:lstStyle/>
          <a:p>
            <a:fld id="{54721A9B-34A7-4855-82EE-AAF4BC367DA2}" type="slidenum">
              <a:rPr lang="en-US" smtClean="0"/>
              <a:pPr/>
              <a:t>13</a:t>
            </a:fld>
            <a:r>
              <a:rPr lang="en-US"/>
              <a:t> | EMPEA</a:t>
            </a:r>
            <a:endParaRPr lang="en-US" dirty="0"/>
          </a:p>
        </p:txBody>
      </p:sp>
    </p:spTree>
    <p:extLst>
      <p:ext uri="{BB962C8B-B14F-4D97-AF65-F5344CB8AC3E}">
        <p14:creationId xmlns:p14="http://schemas.microsoft.com/office/powerpoint/2010/main" val="234153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a:xfrm>
            <a:off x="484230" y="2189387"/>
            <a:ext cx="5332370" cy="4406966"/>
          </a:xfrm>
        </p:spPr>
        <p:txBody>
          <a:bodyPr>
            <a:noAutofit/>
          </a:bodyPr>
          <a:lstStyle/>
          <a:p>
            <a:pPr marL="0" indent="0" fontAlgn="base">
              <a:buNone/>
            </a:pPr>
            <a:r>
              <a:rPr lang="en-US" sz="1600" b="1" dirty="0">
                <a:solidFill>
                  <a:schemeClr val="accent2"/>
                </a:solidFill>
              </a:rPr>
              <a:t>#EXIT</a:t>
            </a:r>
            <a:r>
              <a:rPr lang="en-US" sz="1600" dirty="0">
                <a:solidFill>
                  <a:schemeClr val="accent2"/>
                </a:solidFill>
              </a:rPr>
              <a:t> </a:t>
            </a:r>
            <a:r>
              <a:rPr lang="en-US" sz="1600" dirty="0" err="1"/>
              <a:t>Earlybird</a:t>
            </a:r>
            <a:r>
              <a:rPr lang="en-US" sz="1600" dirty="0"/>
              <a:t> Venture Capital </a:t>
            </a:r>
            <a:r>
              <a:rPr lang="en-US" sz="1600" u="sng" dirty="0">
                <a:hlinkClick r:id="rId2"/>
              </a:rPr>
              <a:t>exited</a:t>
            </a:r>
            <a:r>
              <a:rPr lang="en-US" sz="1600" dirty="0"/>
              <a:t> Turkish mobile game developer </a:t>
            </a:r>
            <a:r>
              <a:rPr lang="en-US" sz="1600" b="1" dirty="0"/>
              <a:t>Peak Games</a:t>
            </a:r>
            <a:r>
              <a:rPr lang="en-US" sz="1600" dirty="0"/>
              <a:t> for USD520m as part of a USD1.8b </a:t>
            </a:r>
            <a:r>
              <a:rPr lang="en-US" sz="1600" dirty="0" err="1"/>
              <a:t>cash+stock</a:t>
            </a:r>
            <a:r>
              <a:rPr lang="en-US" sz="1600" dirty="0"/>
              <a:t> sale to </a:t>
            </a:r>
            <a:r>
              <a:rPr lang="en-US" sz="1600" b="1" dirty="0"/>
              <a:t>Zynga. Peak was acquired at a unicorn valuation</a:t>
            </a:r>
            <a:r>
              <a:rPr lang="en-US" sz="1600" dirty="0"/>
              <a:t>. Other shareholders include Hummingbird Ventures, Endeavor Global, and Peak Games CEO and Founder </a:t>
            </a:r>
            <a:r>
              <a:rPr lang="en-US" sz="1600" dirty="0" err="1"/>
              <a:t>Sidar</a:t>
            </a:r>
            <a:r>
              <a:rPr lang="en-US" sz="1600" dirty="0"/>
              <a:t> </a:t>
            </a:r>
            <a:r>
              <a:rPr lang="en-US" sz="1600" dirty="0" err="1"/>
              <a:t>Sahin</a:t>
            </a:r>
            <a:r>
              <a:rPr lang="en-US" sz="1600" dirty="0"/>
              <a:t>. The deal is expected to close in Q3 2020.</a:t>
            </a:r>
          </a:p>
          <a:p>
            <a:pPr marL="0" indent="0">
              <a:buNone/>
            </a:pPr>
            <a:br>
              <a:rPr lang="en-US" sz="1600" dirty="0"/>
            </a:br>
            <a:r>
              <a:rPr lang="en-US" sz="1600" dirty="0"/>
              <a:t>Peak Games is Zynga’s </a:t>
            </a:r>
            <a:r>
              <a:rPr lang="en-US" sz="1600" u="sng" dirty="0">
                <a:hlinkClick r:id="rId3"/>
              </a:rPr>
              <a:t>largest acquisition to date</a:t>
            </a:r>
            <a:r>
              <a:rPr lang="en-US" sz="1600" dirty="0"/>
              <a:t>; Zynga previously </a:t>
            </a:r>
            <a:r>
              <a:rPr lang="en-US" sz="1600" u="sng" dirty="0">
                <a:hlinkClick r:id="rId4"/>
              </a:rPr>
              <a:t>acquired</a:t>
            </a:r>
            <a:r>
              <a:rPr lang="en-US" sz="1600" dirty="0"/>
              <a:t> game assets from Peak Games. </a:t>
            </a:r>
            <a:endParaRPr lang="en-US" sz="1600" i="1" dirty="0">
              <a:solidFill>
                <a:schemeClr val="accent2"/>
              </a:solidFill>
            </a:endParaRPr>
          </a:p>
        </p:txBody>
      </p:sp>
      <p:sp>
        <p:nvSpPr>
          <p:cNvPr id="4" name="Title 3"/>
          <p:cNvSpPr>
            <a:spLocks noGrp="1"/>
          </p:cNvSpPr>
          <p:nvPr>
            <p:ph type="title"/>
          </p:nvPr>
        </p:nvSpPr>
        <p:spPr>
          <a:xfrm>
            <a:off x="759714" y="457604"/>
            <a:ext cx="10671048" cy="397032"/>
          </a:xfrm>
        </p:spPr>
        <p:txBody>
          <a:bodyPr/>
          <a:lstStyle/>
          <a:p>
            <a:r>
              <a:rPr lang="en-US" b="1" dirty="0"/>
              <a:t>CEE &amp; CIS</a:t>
            </a:r>
          </a:p>
        </p:txBody>
      </p:sp>
      <p:sp>
        <p:nvSpPr>
          <p:cNvPr id="5" name="Content Placeholder 5">
            <a:extLst>
              <a:ext uri="{FF2B5EF4-FFF2-40B4-BE49-F238E27FC236}">
                <a16:creationId xmlns:a16="http://schemas.microsoft.com/office/drawing/2014/main" id="{47606F14-72D2-44C8-A378-54C15B67C96D}"/>
              </a:ext>
            </a:extLst>
          </p:cNvPr>
          <p:cNvSpPr txBox="1">
            <a:spLocks/>
          </p:cNvSpPr>
          <p:nvPr/>
        </p:nvSpPr>
        <p:spPr>
          <a:xfrm>
            <a:off x="6718298" y="1328055"/>
            <a:ext cx="5143501" cy="44069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000" kern="1200">
                <a:solidFill>
                  <a:schemeClr val="tx1"/>
                </a:solidFill>
                <a:latin typeface="Humnst777 BT" panose="020B0603030504020204" pitchFamily="34" charset="0"/>
                <a:ea typeface="+mn-ea"/>
                <a:cs typeface="+mn-cs"/>
              </a:defRPr>
            </a:lvl1pPr>
            <a:lvl2pPr marL="685800" indent="-228600" algn="l" defTabSz="914400" rtl="0" eaLnBrk="1" latinLnBrk="0" hangingPunct="1">
              <a:lnSpc>
                <a:spcPct val="90000"/>
              </a:lnSpc>
              <a:spcBef>
                <a:spcPts val="500"/>
              </a:spcBef>
              <a:buFont typeface="Arial"/>
              <a:buChar char="•"/>
              <a:defRPr sz="1600" kern="1200">
                <a:solidFill>
                  <a:schemeClr val="tx2"/>
                </a:solidFill>
                <a:latin typeface="Humnst777 BT" panose="020B0603030504020204" pitchFamily="34" charset="0"/>
                <a:ea typeface="+mn-ea"/>
                <a:cs typeface="+mn-cs"/>
              </a:defRPr>
            </a:lvl2pPr>
            <a:lvl3pPr marL="1143000" indent="-228600" algn="l" defTabSz="914400" rtl="0" eaLnBrk="1" latinLnBrk="0" hangingPunct="1">
              <a:lnSpc>
                <a:spcPct val="90000"/>
              </a:lnSpc>
              <a:spcBef>
                <a:spcPts val="500"/>
              </a:spcBef>
              <a:buFont typeface="Arial"/>
              <a:buChar char="•"/>
              <a:defRPr sz="1600" kern="1200">
                <a:solidFill>
                  <a:schemeClr val="tx1"/>
                </a:solidFill>
                <a:latin typeface="Humnst777 BT" panose="020B0603030504020204" pitchFamily="34" charset="0"/>
                <a:ea typeface="+mn-ea"/>
                <a:cs typeface="+mn-cs"/>
              </a:defRPr>
            </a:lvl3pPr>
            <a:lvl4pPr marL="1600200" indent="-228600" algn="l" defTabSz="914400" rtl="0" eaLnBrk="1" latinLnBrk="0" hangingPunct="1">
              <a:lnSpc>
                <a:spcPct val="90000"/>
              </a:lnSpc>
              <a:spcBef>
                <a:spcPts val="500"/>
              </a:spcBef>
              <a:buFont typeface="Arial"/>
              <a:buChar char="•"/>
              <a:defRPr sz="1600" kern="1200">
                <a:solidFill>
                  <a:schemeClr val="bg1">
                    <a:lumMod val="50000"/>
                  </a:schemeClr>
                </a:solidFill>
                <a:latin typeface="Humnst777 BT" panose="020B0603030504020204" pitchFamily="34" charset="0"/>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bg1">
                    <a:lumMod val="50000"/>
                  </a:schemeClr>
                </a:solidFill>
                <a:latin typeface="Humnst777 BT" panose="020B0603030504020204"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fontAlgn="base">
              <a:buNone/>
            </a:pPr>
            <a:r>
              <a:rPr lang="en-US" sz="1600" b="1" dirty="0" err="1"/>
              <a:t>BestDoctor</a:t>
            </a:r>
            <a:r>
              <a:rPr lang="en-US" sz="1600" dirty="0"/>
              <a:t>, a Russian medical health insurance and medical consultation provider, raised a </a:t>
            </a:r>
            <a:r>
              <a:rPr lang="en-US" sz="1600" u="sng" dirty="0">
                <a:hlinkClick r:id="rId5"/>
              </a:rPr>
              <a:t>USD4.5m Series A</a:t>
            </a:r>
            <a:r>
              <a:rPr lang="en-US" sz="1600" dirty="0"/>
              <a:t> from Moscow-based </a:t>
            </a:r>
            <a:r>
              <a:rPr lang="en-US" sz="1600" dirty="0" err="1"/>
              <a:t>AddVenture</a:t>
            </a:r>
            <a:r>
              <a:rPr lang="en-US" sz="1600" dirty="0"/>
              <a:t> and Berlin-based Target Global, with follow-on from the London-based LVL1 fund. </a:t>
            </a:r>
          </a:p>
          <a:p>
            <a:pPr marL="0" indent="0" fontAlgn="base">
              <a:buNone/>
            </a:pPr>
            <a:br>
              <a:rPr lang="en-US" sz="1600" dirty="0"/>
            </a:br>
            <a:r>
              <a:rPr lang="en-US" sz="1600" b="1" dirty="0" err="1"/>
              <a:t>Spaceti</a:t>
            </a:r>
            <a:r>
              <a:rPr lang="en-US" sz="1600" dirty="0"/>
              <a:t>, a Czech Republic-based </a:t>
            </a:r>
            <a:r>
              <a:rPr lang="en-US" sz="1600" dirty="0" err="1"/>
              <a:t>proptech</a:t>
            </a:r>
            <a:r>
              <a:rPr lang="en-US" sz="1600" dirty="0"/>
              <a:t> focused on servicing workplaces, raised a </a:t>
            </a:r>
            <a:r>
              <a:rPr lang="en-US" sz="1600" u="sng" dirty="0">
                <a:hlinkClick r:id="rId6"/>
              </a:rPr>
              <a:t>EUR3.5m seed round</a:t>
            </a:r>
            <a:r>
              <a:rPr lang="en-US" sz="1600" dirty="0"/>
              <a:t> from Lighthouse Ventures and Czech footballer Kamil </a:t>
            </a:r>
            <a:r>
              <a:rPr lang="en-US" sz="1600" dirty="0" err="1"/>
              <a:t>Vacek</a:t>
            </a:r>
            <a:r>
              <a:rPr lang="en-US" sz="1600" dirty="0"/>
              <a:t>, with follow-on from Reflex Capital and Fast Forward. </a:t>
            </a:r>
            <a:r>
              <a:rPr lang="en-US" sz="1600" dirty="0" err="1"/>
              <a:t>Spaceti’s</a:t>
            </a:r>
            <a:r>
              <a:rPr lang="en-US" sz="1600" dirty="0"/>
              <a:t> software analyzes the use of work spaces and the air quality within those rooms.</a:t>
            </a:r>
          </a:p>
          <a:p>
            <a:pPr marL="0" indent="0" fontAlgn="base">
              <a:buNone/>
            </a:pPr>
            <a:br>
              <a:rPr lang="en-US" sz="1600" dirty="0"/>
            </a:br>
            <a:r>
              <a:rPr lang="en-US" sz="1600" dirty="0"/>
              <a:t>Lithuania-based </a:t>
            </a:r>
            <a:r>
              <a:rPr lang="en-US" sz="1600" b="1" dirty="0" err="1"/>
              <a:t>Ziticity</a:t>
            </a:r>
            <a:r>
              <a:rPr lang="en-US" sz="1600" dirty="0"/>
              <a:t>, which enables local business owners to provide same-day delivery, raised a </a:t>
            </a:r>
            <a:r>
              <a:rPr lang="en-US" sz="1600" u="sng" dirty="0">
                <a:hlinkClick r:id="rId7"/>
              </a:rPr>
              <a:t>EUR2.2m seed round</a:t>
            </a:r>
            <a:r>
              <a:rPr lang="en-US" sz="1600" dirty="0"/>
              <a:t> led by </a:t>
            </a:r>
            <a:r>
              <a:rPr lang="en-US" sz="1600" dirty="0" err="1"/>
              <a:t>NordicNinja</a:t>
            </a:r>
            <a:r>
              <a:rPr lang="en-US" sz="1600" dirty="0"/>
              <a:t> VC, with Superhero Capital, </a:t>
            </a:r>
            <a:r>
              <a:rPr lang="en-US" sz="1600" dirty="0" err="1"/>
              <a:t>Practica</a:t>
            </a:r>
            <a:r>
              <a:rPr lang="en-US" sz="1600" dirty="0"/>
              <a:t> Capital, and others.</a:t>
            </a:r>
          </a:p>
          <a:p>
            <a:pPr marL="0" indent="0" fontAlgn="base">
              <a:buNone/>
            </a:pPr>
            <a:br>
              <a:rPr lang="en-US" sz="1600" dirty="0"/>
            </a:br>
            <a:r>
              <a:rPr lang="en-US" sz="1600" b="1" dirty="0"/>
              <a:t>Green Fox Academy</a:t>
            </a:r>
            <a:r>
              <a:rPr lang="en-US" sz="1600" dirty="0"/>
              <a:t>, a Hungary-based online programming </a:t>
            </a:r>
            <a:r>
              <a:rPr lang="en-US" sz="1600" dirty="0" err="1"/>
              <a:t>edtech</a:t>
            </a:r>
            <a:r>
              <a:rPr lang="en-US" sz="1600" dirty="0"/>
              <a:t>, raised </a:t>
            </a:r>
            <a:r>
              <a:rPr lang="en-US" sz="1600" u="sng" dirty="0">
                <a:hlinkClick r:id="rId8"/>
              </a:rPr>
              <a:t>EUR1.3m</a:t>
            </a:r>
            <a:r>
              <a:rPr lang="en-US" sz="1600" dirty="0"/>
              <a:t> from Impact Ventures.</a:t>
            </a:r>
          </a:p>
        </p:txBody>
      </p:sp>
      <p:sp>
        <p:nvSpPr>
          <p:cNvPr id="2" name="Rectangle 1">
            <a:extLst>
              <a:ext uri="{FF2B5EF4-FFF2-40B4-BE49-F238E27FC236}">
                <a16:creationId xmlns:a16="http://schemas.microsoft.com/office/drawing/2014/main" id="{3849114D-CFC8-4057-B099-D99E01B2D9CC}"/>
              </a:ext>
            </a:extLst>
          </p:cNvPr>
          <p:cNvSpPr/>
          <p:nvPr/>
        </p:nvSpPr>
        <p:spPr>
          <a:xfrm>
            <a:off x="7338674" y="906679"/>
            <a:ext cx="2481770" cy="369332"/>
          </a:xfrm>
          <a:prstGeom prst="rect">
            <a:avLst/>
          </a:prstGeom>
        </p:spPr>
        <p:txBody>
          <a:bodyPr wrap="none">
            <a:spAutoFit/>
          </a:bodyPr>
          <a:lstStyle/>
          <a:p>
            <a:r>
              <a:rPr lang="en-US" b="1" dirty="0">
                <a:solidFill>
                  <a:schemeClr val="accent2"/>
                </a:solidFill>
                <a:effectLst>
                  <a:outerShdw blurRad="38100" dist="38100" dir="2700000" algn="tl">
                    <a:srgbClr val="000000">
                      <a:alpha val="43137"/>
                    </a:srgbClr>
                  </a:outerShdw>
                </a:effectLst>
                <a:latin typeface="Lexia Regular" panose="02000503040000020003"/>
              </a:rPr>
              <a:t>Riding the C19 Wave</a:t>
            </a:r>
            <a:endParaRPr lang="en-US" dirty="0">
              <a:effectLst>
                <a:outerShdw blurRad="38100" dist="38100" dir="2700000" algn="tl">
                  <a:srgbClr val="000000">
                    <a:alpha val="43137"/>
                  </a:srgbClr>
                </a:outerShdw>
              </a:effectLst>
            </a:endParaRPr>
          </a:p>
        </p:txBody>
      </p:sp>
      <p:sp>
        <p:nvSpPr>
          <p:cNvPr id="3" name="Rectangle 2">
            <a:extLst>
              <a:ext uri="{FF2B5EF4-FFF2-40B4-BE49-F238E27FC236}">
                <a16:creationId xmlns:a16="http://schemas.microsoft.com/office/drawing/2014/main" id="{0BDA2C26-1E50-42D6-9E49-F27166DB9F58}"/>
              </a:ext>
            </a:extLst>
          </p:cNvPr>
          <p:cNvSpPr/>
          <p:nvPr/>
        </p:nvSpPr>
        <p:spPr>
          <a:xfrm>
            <a:off x="1950859" y="906679"/>
            <a:ext cx="1797287" cy="369332"/>
          </a:xfrm>
          <a:prstGeom prst="rect">
            <a:avLst/>
          </a:prstGeom>
        </p:spPr>
        <p:txBody>
          <a:bodyPr wrap="none">
            <a:spAutoFit/>
          </a:bodyPr>
          <a:lstStyle/>
          <a:p>
            <a:r>
              <a:rPr lang="en-US" b="1" dirty="0">
                <a:solidFill>
                  <a:schemeClr val="accent2"/>
                </a:solidFill>
                <a:effectLst>
                  <a:outerShdw blurRad="38100" dist="38100" dir="2700000" algn="tl">
                    <a:srgbClr val="000000">
                      <a:alpha val="43137"/>
                    </a:srgbClr>
                  </a:outerShdw>
                </a:effectLst>
                <a:latin typeface="Lexia Regular" panose="02000503040000020003"/>
              </a:rPr>
              <a:t>The Big Ticket</a:t>
            </a:r>
            <a:endParaRPr lang="en-US" dirty="0">
              <a:effectLst>
                <a:outerShdw blurRad="38100" dist="38100" dir="2700000" algn="tl">
                  <a:srgbClr val="000000">
                    <a:alpha val="43137"/>
                  </a:srgbClr>
                </a:outerShdw>
              </a:effectLst>
            </a:endParaRPr>
          </a:p>
        </p:txBody>
      </p:sp>
      <p:pic>
        <p:nvPicPr>
          <p:cNvPr id="16386" name="Picture 2">
            <a:extLst>
              <a:ext uri="{FF2B5EF4-FFF2-40B4-BE49-F238E27FC236}">
                <a16:creationId xmlns:a16="http://schemas.microsoft.com/office/drawing/2014/main" id="{CD273E03-56FE-4395-B226-7260D1E8315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2853" y="4583370"/>
            <a:ext cx="2260620" cy="1484917"/>
          </a:xfrm>
          <a:prstGeom prst="rect">
            <a:avLst/>
          </a:prstGeom>
          <a:noFill/>
          <a:ln>
            <a:solidFill>
              <a:schemeClr val="tx1"/>
            </a:solidFill>
            <a:prstDash val="dash"/>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388" name="Picture 4" descr="CEO Frank Gibeau: Why Zynga bought Peak Games for $1.8 billion ...">
            <a:extLst>
              <a:ext uri="{FF2B5EF4-FFF2-40B4-BE49-F238E27FC236}">
                <a16:creationId xmlns:a16="http://schemas.microsoft.com/office/drawing/2014/main" id="{1CCCFC72-DD36-4714-B176-EE66CD8EB0E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53360" y="1302653"/>
            <a:ext cx="1638118" cy="861333"/>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BestDoctor - Crunchbase Company Profile &amp; Funding">
            <a:extLst>
              <a:ext uri="{FF2B5EF4-FFF2-40B4-BE49-F238E27FC236}">
                <a16:creationId xmlns:a16="http://schemas.microsoft.com/office/drawing/2014/main" id="{44247B0A-945D-4CC8-8DAC-BDB1ACCB788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28039" b="29608"/>
          <a:stretch/>
        </p:blipFill>
        <p:spPr bwMode="auto">
          <a:xfrm>
            <a:off x="5600700" y="1605856"/>
            <a:ext cx="1114428" cy="471994"/>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descr="Spaceti - Crunchbase Company Profile &amp; Funding">
            <a:extLst>
              <a:ext uri="{FF2B5EF4-FFF2-40B4-BE49-F238E27FC236}">
                <a16:creationId xmlns:a16="http://schemas.microsoft.com/office/drawing/2014/main" id="{EF2C36BC-276C-491B-AB21-5D36206878AA}"/>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3471" b="14688"/>
          <a:stretch/>
        </p:blipFill>
        <p:spPr bwMode="auto">
          <a:xfrm>
            <a:off x="5600700" y="2746232"/>
            <a:ext cx="1100138" cy="749300"/>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descr="ZITICITY | EU-Startups">
            <a:extLst>
              <a:ext uri="{FF2B5EF4-FFF2-40B4-BE49-F238E27FC236}">
                <a16:creationId xmlns:a16="http://schemas.microsoft.com/office/drawing/2014/main" id="{D2E1070F-9D79-4233-81DA-771E84F26F6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16600" y="4253781"/>
            <a:ext cx="792161" cy="792161"/>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descr="Green Fox Academy Reviews | SwitchUp">
            <a:extLst>
              <a:ext uri="{FF2B5EF4-FFF2-40B4-BE49-F238E27FC236}">
                <a16:creationId xmlns:a16="http://schemas.microsoft.com/office/drawing/2014/main" id="{499E56EA-2843-4416-AB03-C6C95FB899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62638" y="5325828"/>
            <a:ext cx="792162" cy="792162"/>
          </a:xfrm>
          <a:prstGeom prst="rect">
            <a:avLst/>
          </a:prstGeom>
          <a:noFill/>
          <a:extLst>
            <a:ext uri="{909E8E84-426E-40DD-AFC4-6F175D3DCCD1}">
              <a14:hiddenFill xmlns:a14="http://schemas.microsoft.com/office/drawing/2010/main">
                <a:solidFill>
                  <a:srgbClr val="FFFFFF"/>
                </a:solidFill>
              </a14:hiddenFill>
            </a:ext>
          </a:extLst>
        </p:spPr>
      </p:pic>
      <p:pic>
        <p:nvPicPr>
          <p:cNvPr id="16398" name="Picture 14">
            <a:extLst>
              <a:ext uri="{FF2B5EF4-FFF2-40B4-BE49-F238E27FC236}">
                <a16:creationId xmlns:a16="http://schemas.microsoft.com/office/drawing/2014/main" id="{AB04991E-8F84-4187-B0EC-0A89C45E301F}"/>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22906" b="21995"/>
          <a:stretch/>
        </p:blipFill>
        <p:spPr bwMode="auto">
          <a:xfrm>
            <a:off x="2281778" y="404722"/>
            <a:ext cx="791622" cy="426695"/>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a:extLst>
              <a:ext uri="{FF2B5EF4-FFF2-40B4-BE49-F238E27FC236}">
                <a16:creationId xmlns:a16="http://schemas.microsoft.com/office/drawing/2014/main" id="{5E4E944B-2750-446C-9A6A-21F1B966880D}"/>
              </a:ext>
            </a:extLst>
          </p:cNvPr>
          <p:cNvSpPr>
            <a:spLocks noGrp="1"/>
          </p:cNvSpPr>
          <p:nvPr>
            <p:ph type="sldNum" sz="quarter" idx="4"/>
          </p:nvPr>
        </p:nvSpPr>
        <p:spPr/>
        <p:txBody>
          <a:bodyPr/>
          <a:lstStyle/>
          <a:p>
            <a:fld id="{54721A9B-34A7-4855-82EE-AAF4BC367DA2}" type="slidenum">
              <a:rPr lang="en-US" smtClean="0"/>
              <a:pPr/>
              <a:t>14</a:t>
            </a:fld>
            <a:r>
              <a:rPr lang="en-US"/>
              <a:t> | EMPEA</a:t>
            </a:r>
            <a:endParaRPr lang="en-US" dirty="0"/>
          </a:p>
        </p:txBody>
      </p:sp>
    </p:spTree>
    <p:extLst>
      <p:ext uri="{BB962C8B-B14F-4D97-AF65-F5344CB8AC3E}">
        <p14:creationId xmlns:p14="http://schemas.microsoft.com/office/powerpoint/2010/main" val="12458810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CD1C7C0-01BC-4D4A-A0D3-CD5B895F0976}"/>
              </a:ext>
            </a:extLst>
          </p:cNvPr>
          <p:cNvSpPr/>
          <p:nvPr/>
        </p:nvSpPr>
        <p:spPr>
          <a:xfrm>
            <a:off x="1933935" y="3610754"/>
            <a:ext cx="9396751" cy="2440643"/>
          </a:xfrm>
          <a:prstGeom prst="rect">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4"/>
          <p:cNvSpPr>
            <a:spLocks noGrp="1"/>
          </p:cNvSpPr>
          <p:nvPr>
            <p:ph sz="half" idx="2"/>
          </p:nvPr>
        </p:nvSpPr>
        <p:spPr>
          <a:xfrm>
            <a:off x="4354339" y="3948505"/>
            <a:ext cx="6731000" cy="609601"/>
          </a:xfrm>
        </p:spPr>
        <p:txBody>
          <a:bodyPr>
            <a:noAutofit/>
          </a:bodyPr>
          <a:lstStyle/>
          <a:p>
            <a:pPr marL="0" indent="0">
              <a:lnSpc>
                <a:spcPct val="110000"/>
              </a:lnSpc>
              <a:buNone/>
            </a:pPr>
            <a:r>
              <a:rPr lang="en-US" sz="1800" dirty="0">
                <a:latin typeface="Lexia Regular" panose="02000503040000020003"/>
              </a:rPr>
              <a:t>Access </a:t>
            </a:r>
            <a:r>
              <a:rPr lang="en-US" sz="1800" b="1" dirty="0">
                <a:solidFill>
                  <a:schemeClr val="accent2"/>
                </a:solidFill>
                <a:latin typeface="Lexia Regular" panose="02000503040000020003"/>
              </a:rPr>
              <a:t>Trends in Global </a:t>
            </a:r>
            <a:r>
              <a:rPr lang="en-US" sz="1800" b="1" dirty="0" err="1">
                <a:solidFill>
                  <a:schemeClr val="accent2"/>
                </a:solidFill>
                <a:latin typeface="Lexia Regular" panose="02000503040000020003"/>
              </a:rPr>
              <a:t>VC+Tech</a:t>
            </a:r>
            <a:r>
              <a:rPr lang="en-US" sz="1800" dirty="0">
                <a:latin typeface="Lexia Regular" panose="02000503040000020003"/>
              </a:rPr>
              <a:t>, EMPEA’s inaugural report on venture-backed startups across emerging markets which includes 2019 data on VC fundraising and investments, as well as market breakdowns including top VC deals by size, most active venture investors, and tech sector highlights.</a:t>
            </a:r>
          </a:p>
          <a:p>
            <a:pPr marL="0" indent="0">
              <a:lnSpc>
                <a:spcPct val="110000"/>
              </a:lnSpc>
              <a:buNone/>
            </a:pPr>
            <a:r>
              <a:rPr lang="en-US" dirty="0">
                <a:solidFill>
                  <a:srgbClr val="0070C0"/>
                </a:solidFill>
                <a:latin typeface="Lexia Regular" panose="02000503040000020003"/>
                <a:hlinkClick r:id="rId2">
                  <a:extLst>
                    <a:ext uri="{A12FA001-AC4F-418D-AE19-62706E023703}">
                      <ahyp:hlinkClr xmlns:ahyp="http://schemas.microsoft.com/office/drawing/2018/hyperlinkcolor" val="tx"/>
                    </a:ext>
                  </a:extLst>
                </a:hlinkClick>
              </a:rPr>
              <a:t>empea.org/</a:t>
            </a:r>
            <a:r>
              <a:rPr lang="en-US" dirty="0" err="1">
                <a:solidFill>
                  <a:srgbClr val="0070C0"/>
                </a:solidFill>
                <a:latin typeface="Lexia Regular" panose="02000503040000020003"/>
                <a:hlinkClick r:id="rId2">
                  <a:extLst>
                    <a:ext uri="{A12FA001-AC4F-418D-AE19-62706E023703}">
                      <ahyp:hlinkClr xmlns:ahyp="http://schemas.microsoft.com/office/drawing/2018/hyperlinkcolor" val="tx"/>
                    </a:ext>
                  </a:extLst>
                </a:hlinkClick>
              </a:rPr>
              <a:t>vc</a:t>
            </a:r>
            <a:r>
              <a:rPr lang="en-US" dirty="0">
                <a:solidFill>
                  <a:srgbClr val="0070C0"/>
                </a:solidFill>
                <a:latin typeface="Lexia Regular" panose="02000503040000020003"/>
                <a:hlinkClick r:id="rId2">
                  <a:extLst>
                    <a:ext uri="{A12FA001-AC4F-418D-AE19-62706E023703}">
                      <ahyp:hlinkClr xmlns:ahyp="http://schemas.microsoft.com/office/drawing/2018/hyperlinkcolor" val="tx"/>
                    </a:ext>
                  </a:extLst>
                </a:hlinkClick>
              </a:rPr>
              <a:t>-tech/</a:t>
            </a:r>
            <a:r>
              <a:rPr lang="en-US" dirty="0">
                <a:solidFill>
                  <a:srgbClr val="0070C0"/>
                </a:solidFill>
                <a:latin typeface="Lexia Regular" panose="02000503040000020003"/>
              </a:rPr>
              <a:t>   </a:t>
            </a:r>
            <a:r>
              <a:rPr lang="en-US" dirty="0">
                <a:solidFill>
                  <a:schemeClr val="accent2"/>
                </a:solidFill>
                <a:latin typeface="Lexia Regular" panose="02000503040000020003"/>
              </a:rPr>
              <a:t>|   </a:t>
            </a:r>
            <a:r>
              <a:rPr lang="en-US" dirty="0">
                <a:solidFill>
                  <a:srgbClr val="0070C0"/>
                </a:solidFill>
                <a:latin typeface="Lexia Regular" panose="02000503040000020003"/>
              </a:rPr>
              <a:t>ruvoloj@empea.net</a:t>
            </a:r>
          </a:p>
        </p:txBody>
      </p:sp>
      <p:sp>
        <p:nvSpPr>
          <p:cNvPr id="4" name="Title 3"/>
          <p:cNvSpPr>
            <a:spLocks noGrp="1"/>
          </p:cNvSpPr>
          <p:nvPr>
            <p:ph type="title"/>
          </p:nvPr>
        </p:nvSpPr>
        <p:spPr/>
        <p:txBody>
          <a:bodyPr/>
          <a:lstStyle/>
          <a:p>
            <a:r>
              <a:rPr lang="en-US" b="1" dirty="0"/>
              <a:t>EMPEA Resources</a:t>
            </a:r>
          </a:p>
        </p:txBody>
      </p:sp>
      <p:pic>
        <p:nvPicPr>
          <p:cNvPr id="10" name="Picture 9">
            <a:extLst>
              <a:ext uri="{FF2B5EF4-FFF2-40B4-BE49-F238E27FC236}">
                <a16:creationId xmlns:a16="http://schemas.microsoft.com/office/drawing/2014/main" id="{413D8984-05DE-4091-B7C7-D8D04AC71AB3}"/>
              </a:ext>
            </a:extLst>
          </p:cNvPr>
          <p:cNvPicPr>
            <a:picLocks noChangeAspect="1"/>
          </p:cNvPicPr>
          <p:nvPr/>
        </p:nvPicPr>
        <p:blipFill>
          <a:blip r:embed="rId3"/>
          <a:stretch>
            <a:fillRect/>
          </a:stretch>
        </p:blipFill>
        <p:spPr>
          <a:xfrm>
            <a:off x="1933935" y="1079812"/>
            <a:ext cx="9396751" cy="2349188"/>
          </a:xfrm>
          <a:prstGeom prst="rect">
            <a:avLst/>
          </a:prstGeom>
          <a:ln>
            <a:solidFill>
              <a:schemeClr val="tx1"/>
            </a:solidFill>
            <a:prstDash val="dash"/>
          </a:ln>
          <a:effectLst>
            <a:outerShdw blurRad="50800" dist="38100" dir="2700000" algn="tl" rotWithShape="0">
              <a:prstClr val="black">
                <a:alpha val="40000"/>
              </a:prstClr>
            </a:outerShdw>
          </a:effectLst>
        </p:spPr>
      </p:pic>
      <p:sp>
        <p:nvSpPr>
          <p:cNvPr id="17" name="Title 3">
            <a:extLst>
              <a:ext uri="{FF2B5EF4-FFF2-40B4-BE49-F238E27FC236}">
                <a16:creationId xmlns:a16="http://schemas.microsoft.com/office/drawing/2014/main" id="{65BB4581-FB91-462B-9F47-D737BA46DE0F}"/>
              </a:ext>
            </a:extLst>
          </p:cNvPr>
          <p:cNvSpPr txBox="1">
            <a:spLocks/>
          </p:cNvSpPr>
          <p:nvPr/>
        </p:nvSpPr>
        <p:spPr>
          <a:xfrm>
            <a:off x="595796" y="1139183"/>
            <a:ext cx="2135886" cy="469916"/>
          </a:xfrm>
          <a:prstGeom prst="roundRect">
            <a:avLst/>
          </a:prstGeom>
          <a:solidFill>
            <a:schemeClr val="tx1"/>
          </a:solid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2200" kern="1200">
                <a:solidFill>
                  <a:schemeClr val="tx1"/>
                </a:solidFill>
                <a:latin typeface="Lexia Regular" panose="02000503040000020003" pitchFamily="2" charset="0"/>
                <a:ea typeface="+mj-ea"/>
                <a:cs typeface="+mj-cs"/>
              </a:defRPr>
            </a:lvl1pPr>
          </a:lstStyle>
          <a:p>
            <a:pPr algn="ctr"/>
            <a:r>
              <a:rPr lang="en-US" sz="2400" u="sng" dirty="0">
                <a:solidFill>
                  <a:schemeClr val="bg1"/>
                </a:solidFill>
                <a:effectLst>
                  <a:outerShdw blurRad="38100" dist="38100" dir="2700000" algn="tl">
                    <a:srgbClr val="000000">
                      <a:alpha val="43137"/>
                    </a:srgbClr>
                  </a:outerShdw>
                </a:effectLst>
                <a:uFill>
                  <a:solidFill>
                    <a:schemeClr val="tx1"/>
                  </a:solidFill>
                </a:uFill>
                <a:hlinkClick r:id="rId4">
                  <a:extLst>
                    <a:ext uri="{A12FA001-AC4F-418D-AE19-62706E023703}">
                      <ahyp:hlinkClr xmlns:ahyp="http://schemas.microsoft.com/office/drawing/2018/hyperlinkcolor" val="tx"/>
                    </a:ext>
                  </a:extLst>
                </a:hlinkClick>
              </a:rPr>
              <a:t>SUBSCRIBE</a:t>
            </a:r>
            <a:endParaRPr lang="en-US" sz="2400" u="sng" dirty="0">
              <a:solidFill>
                <a:schemeClr val="bg1"/>
              </a:solidFill>
              <a:effectLst>
                <a:outerShdw blurRad="38100" dist="38100" dir="2700000" algn="tl">
                  <a:srgbClr val="000000">
                    <a:alpha val="43137"/>
                  </a:srgbClr>
                </a:outerShdw>
              </a:effectLst>
              <a:uFill>
                <a:solidFill>
                  <a:schemeClr val="tx1"/>
                </a:solidFill>
              </a:uFill>
            </a:endParaRPr>
          </a:p>
        </p:txBody>
      </p:sp>
      <p:pic>
        <p:nvPicPr>
          <p:cNvPr id="17414" name="Picture 6">
            <a:extLst>
              <a:ext uri="{FF2B5EF4-FFF2-40B4-BE49-F238E27FC236}">
                <a16:creationId xmlns:a16="http://schemas.microsoft.com/office/drawing/2014/main" id="{DB7803DB-4E3C-477E-993E-3C8F2881BD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8343" y="3610754"/>
            <a:ext cx="1940650" cy="2440643"/>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3">
            <a:extLst>
              <a:ext uri="{FF2B5EF4-FFF2-40B4-BE49-F238E27FC236}">
                <a16:creationId xmlns:a16="http://schemas.microsoft.com/office/drawing/2014/main" id="{3B1B1329-0AAC-4148-A522-A522EC2F4C57}"/>
              </a:ext>
            </a:extLst>
          </p:cNvPr>
          <p:cNvSpPr txBox="1">
            <a:spLocks/>
          </p:cNvSpPr>
          <p:nvPr/>
        </p:nvSpPr>
        <p:spPr>
          <a:xfrm>
            <a:off x="595796" y="3713547"/>
            <a:ext cx="2135886" cy="469916"/>
          </a:xfrm>
          <a:prstGeom prst="roundRect">
            <a:avLst/>
          </a:prstGeom>
          <a:solidFill>
            <a:schemeClr val="tx1"/>
          </a:solid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2200" kern="1200">
                <a:solidFill>
                  <a:schemeClr val="tx1"/>
                </a:solidFill>
                <a:latin typeface="Lexia Regular" panose="02000503040000020003" pitchFamily="2" charset="0"/>
                <a:ea typeface="+mj-ea"/>
                <a:cs typeface="+mj-cs"/>
              </a:defRPr>
            </a:lvl1pPr>
          </a:lstStyle>
          <a:p>
            <a:pPr algn="ctr"/>
            <a:r>
              <a:rPr lang="en-US" sz="2400" dirty="0">
                <a:solidFill>
                  <a:schemeClr val="bg1"/>
                </a:solidFill>
                <a:effectLst>
                  <a:outerShdw blurRad="38100" dist="38100" dir="2700000" algn="tl">
                    <a:srgbClr val="000000">
                      <a:alpha val="43137"/>
                    </a:srgbClr>
                  </a:outerShdw>
                </a:effectLst>
              </a:rPr>
              <a:t>DOWNLOAD</a:t>
            </a:r>
          </a:p>
        </p:txBody>
      </p:sp>
      <p:sp>
        <p:nvSpPr>
          <p:cNvPr id="3" name="Slide Number Placeholder 2">
            <a:extLst>
              <a:ext uri="{FF2B5EF4-FFF2-40B4-BE49-F238E27FC236}">
                <a16:creationId xmlns:a16="http://schemas.microsoft.com/office/drawing/2014/main" id="{7772AE90-E060-4AD7-893A-E5D5059F834B}"/>
              </a:ext>
            </a:extLst>
          </p:cNvPr>
          <p:cNvSpPr>
            <a:spLocks noGrp="1"/>
          </p:cNvSpPr>
          <p:nvPr>
            <p:ph type="sldNum" sz="quarter" idx="4"/>
          </p:nvPr>
        </p:nvSpPr>
        <p:spPr/>
        <p:txBody>
          <a:bodyPr/>
          <a:lstStyle/>
          <a:p>
            <a:fld id="{54721A9B-34A7-4855-82EE-AAF4BC367DA2}" type="slidenum">
              <a:rPr lang="en-US" smtClean="0"/>
              <a:pPr/>
              <a:t>15</a:t>
            </a:fld>
            <a:r>
              <a:rPr lang="en-US"/>
              <a:t> | EMPEA</a:t>
            </a:r>
            <a:endParaRPr lang="en-US" dirty="0"/>
          </a:p>
        </p:txBody>
      </p:sp>
    </p:spTree>
    <p:extLst>
      <p:ext uri="{BB962C8B-B14F-4D97-AF65-F5344CB8AC3E}">
        <p14:creationId xmlns:p14="http://schemas.microsoft.com/office/powerpoint/2010/main" val="6848181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589 Eighth Avenue • 18th Floor • New York, NY 10018 USA</a:t>
            </a:r>
          </a:p>
          <a:p>
            <a:r>
              <a:rPr lang="en-US" dirty="0"/>
              <a:t>Phone: +1 646 315 6735 • Web: empea.org</a:t>
            </a:r>
          </a:p>
          <a:p>
            <a:endParaRPr lang="en-US" dirty="0"/>
          </a:p>
          <a:p>
            <a:r>
              <a:rPr lang="en-US" dirty="0"/>
              <a:t>© EMPEA 2020. All rights reserved.</a:t>
            </a:r>
          </a:p>
        </p:txBody>
      </p:sp>
    </p:spTree>
    <p:extLst>
      <p:ext uri="{BB962C8B-B14F-4D97-AF65-F5344CB8AC3E}">
        <p14:creationId xmlns:p14="http://schemas.microsoft.com/office/powerpoint/2010/main" val="1445867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a:xfrm>
            <a:off x="6172200" y="1131686"/>
            <a:ext cx="5258562" cy="4406966"/>
          </a:xfrm>
        </p:spPr>
        <p:txBody>
          <a:bodyPr>
            <a:noAutofit/>
          </a:bodyPr>
          <a:lstStyle/>
          <a:p>
            <a:pPr marL="0" indent="0">
              <a:lnSpc>
                <a:spcPct val="110000"/>
              </a:lnSpc>
              <a:buNone/>
            </a:pPr>
            <a:r>
              <a:rPr lang="en-US" sz="2400" b="1" dirty="0"/>
              <a:t>The Covid-19 effect: </a:t>
            </a:r>
            <a:r>
              <a:rPr lang="en-US" sz="2400" dirty="0">
                <a:solidFill>
                  <a:schemeClr val="accent2"/>
                </a:solidFill>
              </a:rPr>
              <a:t>There’s a lot we still don’t know.</a:t>
            </a:r>
          </a:p>
          <a:p>
            <a:pPr marL="0" indent="0">
              <a:lnSpc>
                <a:spcPct val="110000"/>
              </a:lnSpc>
              <a:buNone/>
            </a:pPr>
            <a:endParaRPr lang="en-US" sz="2400" dirty="0"/>
          </a:p>
          <a:p>
            <a:pPr marL="0" indent="0">
              <a:lnSpc>
                <a:spcPct val="110000"/>
              </a:lnSpc>
              <a:buNone/>
            </a:pPr>
            <a:r>
              <a:rPr lang="en-US" sz="2400" b="1" dirty="0"/>
              <a:t>Ratcheting geopolitical tensions: </a:t>
            </a:r>
            <a:r>
              <a:rPr lang="en-US" sz="2400" dirty="0">
                <a:solidFill>
                  <a:schemeClr val="accent2"/>
                </a:solidFill>
              </a:rPr>
              <a:t>How will this affect the flow of private capital into tech deals?</a:t>
            </a:r>
          </a:p>
          <a:p>
            <a:pPr marL="0" indent="0">
              <a:lnSpc>
                <a:spcPct val="110000"/>
              </a:lnSpc>
              <a:buNone/>
            </a:pPr>
            <a:endParaRPr lang="en-US" sz="2400" dirty="0"/>
          </a:p>
          <a:p>
            <a:pPr marL="0" indent="0">
              <a:lnSpc>
                <a:spcPct val="110000"/>
              </a:lnSpc>
              <a:buNone/>
            </a:pPr>
            <a:r>
              <a:rPr lang="en-US" sz="2400" b="1" dirty="0"/>
              <a:t>The </a:t>
            </a:r>
            <a:r>
              <a:rPr lang="en-US" sz="2400" b="1" dirty="0" err="1"/>
              <a:t>TikTok</a:t>
            </a:r>
            <a:r>
              <a:rPr lang="en-US" sz="2400" b="1" dirty="0"/>
              <a:t> dilemma:</a:t>
            </a:r>
            <a:r>
              <a:rPr lang="en-US" sz="2400" b="1" dirty="0">
                <a:solidFill>
                  <a:schemeClr val="accent2"/>
                </a:solidFill>
              </a:rPr>
              <a:t> </a:t>
            </a:r>
            <a:r>
              <a:rPr lang="en-US" sz="2400" dirty="0">
                <a:solidFill>
                  <a:schemeClr val="accent2"/>
                </a:solidFill>
              </a:rPr>
              <a:t>Who gets to go cross-border in 2020?</a:t>
            </a:r>
          </a:p>
        </p:txBody>
      </p:sp>
      <p:sp>
        <p:nvSpPr>
          <p:cNvPr id="4" name="Title 3"/>
          <p:cNvSpPr>
            <a:spLocks noGrp="1"/>
          </p:cNvSpPr>
          <p:nvPr>
            <p:ph type="title"/>
          </p:nvPr>
        </p:nvSpPr>
        <p:spPr/>
        <p:txBody>
          <a:bodyPr/>
          <a:lstStyle/>
          <a:p>
            <a:r>
              <a:rPr lang="en-US" b="1" dirty="0"/>
              <a:t>2020 YTD | Uncharted Waters</a:t>
            </a:r>
          </a:p>
        </p:txBody>
      </p:sp>
      <p:pic>
        <p:nvPicPr>
          <p:cNvPr id="1026" name="Picture 2">
            <a:extLst>
              <a:ext uri="{FF2B5EF4-FFF2-40B4-BE49-F238E27FC236}">
                <a16:creationId xmlns:a16="http://schemas.microsoft.com/office/drawing/2014/main" id="{D479DD0D-DACE-4D22-BC6E-2B529A340F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614" y="1855619"/>
            <a:ext cx="4721505" cy="29591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771FF7CB-B59D-46AD-BEF1-CEA8A425D0A4}"/>
              </a:ext>
            </a:extLst>
          </p:cNvPr>
          <p:cNvSpPr>
            <a:spLocks noGrp="1"/>
          </p:cNvSpPr>
          <p:nvPr>
            <p:ph type="sldNum" sz="quarter" idx="4"/>
          </p:nvPr>
        </p:nvSpPr>
        <p:spPr/>
        <p:txBody>
          <a:bodyPr/>
          <a:lstStyle/>
          <a:p>
            <a:fld id="{54721A9B-34A7-4855-82EE-AAF4BC367DA2}" type="slidenum">
              <a:rPr lang="en-US" smtClean="0"/>
              <a:pPr/>
              <a:t>1</a:t>
            </a:fld>
            <a:r>
              <a:rPr lang="en-US"/>
              <a:t> | EMPEA</a:t>
            </a:r>
            <a:endParaRPr lang="en-US" dirty="0"/>
          </a:p>
        </p:txBody>
      </p:sp>
    </p:spTree>
    <p:extLst>
      <p:ext uri="{BB962C8B-B14F-4D97-AF65-F5344CB8AC3E}">
        <p14:creationId xmlns:p14="http://schemas.microsoft.com/office/powerpoint/2010/main" val="3674010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a:xfrm>
            <a:off x="817319" y="1005672"/>
            <a:ext cx="2984500" cy="2766147"/>
          </a:xfrm>
        </p:spPr>
        <p:txBody>
          <a:bodyPr>
            <a:noAutofit/>
          </a:bodyPr>
          <a:lstStyle/>
          <a:p>
            <a:pPr marL="0" indent="0">
              <a:lnSpc>
                <a:spcPct val="110000"/>
              </a:lnSpc>
              <a:buNone/>
            </a:pPr>
            <a:r>
              <a:rPr lang="en-US" sz="1800" b="1" dirty="0"/>
              <a:t>Reliance Industries </a:t>
            </a:r>
            <a:r>
              <a:rPr lang="en-US" sz="1800" dirty="0"/>
              <a:t>sold off ~33% of the equity in Jio Platforms to </a:t>
            </a:r>
            <a:r>
              <a:rPr lang="en-US" sz="1800" b="1" dirty="0"/>
              <a:t>Facebook</a:t>
            </a:r>
            <a:r>
              <a:rPr lang="en-US" sz="1800" dirty="0"/>
              <a:t> and others for a combined </a:t>
            </a:r>
            <a:r>
              <a:rPr lang="en-US" sz="1800" b="1" dirty="0">
                <a:solidFill>
                  <a:schemeClr val="accent2"/>
                </a:solidFill>
              </a:rPr>
              <a:t>USD20b+</a:t>
            </a:r>
            <a:r>
              <a:rPr lang="en-US" sz="1800" dirty="0"/>
              <a:t>, reducing its debt and super-charging its strategic plans for telco-to-digital dominance in the Indian market. </a:t>
            </a:r>
            <a:endParaRPr lang="en-US" sz="1800" dirty="0">
              <a:solidFill>
                <a:schemeClr val="accent2"/>
              </a:solidFill>
            </a:endParaRPr>
          </a:p>
        </p:txBody>
      </p:sp>
      <p:sp>
        <p:nvSpPr>
          <p:cNvPr id="4" name="Title 3"/>
          <p:cNvSpPr>
            <a:spLocks noGrp="1"/>
          </p:cNvSpPr>
          <p:nvPr>
            <p:ph type="title"/>
          </p:nvPr>
        </p:nvSpPr>
        <p:spPr/>
        <p:txBody>
          <a:bodyPr/>
          <a:lstStyle/>
          <a:p>
            <a:r>
              <a:rPr lang="en-US" b="1" dirty="0"/>
              <a:t>India | The Jio Party</a:t>
            </a:r>
          </a:p>
        </p:txBody>
      </p:sp>
      <p:pic>
        <p:nvPicPr>
          <p:cNvPr id="1028" name="Picture 4">
            <a:extLst>
              <a:ext uri="{FF2B5EF4-FFF2-40B4-BE49-F238E27FC236}">
                <a16:creationId xmlns:a16="http://schemas.microsoft.com/office/drawing/2014/main" id="{90571247-5020-46A7-81A4-3CF877A387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50" b="2035"/>
          <a:stretch/>
        </p:blipFill>
        <p:spPr bwMode="auto">
          <a:xfrm>
            <a:off x="4838701" y="1165018"/>
            <a:ext cx="6997699" cy="49987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CB899F7-33B4-47B5-A29A-0B4F5531B8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9" y="3922855"/>
            <a:ext cx="1870075" cy="2171189"/>
          </a:xfrm>
          <a:prstGeom prst="rect">
            <a:avLst/>
          </a:prstGeom>
          <a:noFill/>
          <a:ln>
            <a:solidFill>
              <a:schemeClr val="tx1"/>
            </a:solidFill>
            <a:prstDash val="dash"/>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3" name="Arrow: Chevron 12">
            <a:extLst>
              <a:ext uri="{FF2B5EF4-FFF2-40B4-BE49-F238E27FC236}">
                <a16:creationId xmlns:a16="http://schemas.microsoft.com/office/drawing/2014/main" id="{9E9AE393-6822-4A5E-9FF6-D4736E1FA859}"/>
              </a:ext>
            </a:extLst>
          </p:cNvPr>
          <p:cNvSpPr/>
          <p:nvPr/>
        </p:nvSpPr>
        <p:spPr>
          <a:xfrm>
            <a:off x="3598618" y="1562100"/>
            <a:ext cx="960681" cy="1308100"/>
          </a:xfrm>
          <a:prstGeom prst="chevron">
            <a:avLst>
              <a:gd name="adj" fmla="val 650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ectangle 13">
            <a:extLst>
              <a:ext uri="{FF2B5EF4-FFF2-40B4-BE49-F238E27FC236}">
                <a16:creationId xmlns:a16="http://schemas.microsoft.com/office/drawing/2014/main" id="{A16611C0-3EA2-4EAF-B778-6643AA22F0D3}"/>
              </a:ext>
            </a:extLst>
          </p:cNvPr>
          <p:cNvSpPr/>
          <p:nvPr/>
        </p:nvSpPr>
        <p:spPr>
          <a:xfrm>
            <a:off x="5676497" y="936498"/>
            <a:ext cx="5296706" cy="400110"/>
          </a:xfrm>
          <a:prstGeom prst="rect">
            <a:avLst/>
          </a:prstGeom>
        </p:spPr>
        <p:txBody>
          <a:bodyPr wrap="none">
            <a:spAutoFit/>
          </a:bodyPr>
          <a:lstStyle/>
          <a:p>
            <a:r>
              <a:rPr lang="en-US" sz="2000" b="1" dirty="0">
                <a:solidFill>
                  <a:schemeClr val="accent2"/>
                </a:solidFill>
                <a:latin typeface="Humnst777 BT" panose="020B0603030504020204"/>
              </a:rPr>
              <a:t>2020 YTD Disclosed Investments in Jio Platforms</a:t>
            </a:r>
          </a:p>
        </p:txBody>
      </p:sp>
      <p:sp>
        <p:nvSpPr>
          <p:cNvPr id="15" name="Rectangle 14">
            <a:extLst>
              <a:ext uri="{FF2B5EF4-FFF2-40B4-BE49-F238E27FC236}">
                <a16:creationId xmlns:a16="http://schemas.microsoft.com/office/drawing/2014/main" id="{3C658F08-CCE6-4641-9BFD-EAF080E61DCC}"/>
              </a:ext>
            </a:extLst>
          </p:cNvPr>
          <p:cNvSpPr/>
          <p:nvPr/>
        </p:nvSpPr>
        <p:spPr>
          <a:xfrm>
            <a:off x="4762500" y="936498"/>
            <a:ext cx="7124700" cy="5157546"/>
          </a:xfrm>
          <a:prstGeom prst="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General Atlantic to Invest ₹ 6,598.38 Crore in Reliance Jio ...">
            <a:extLst>
              <a:ext uri="{FF2B5EF4-FFF2-40B4-BE49-F238E27FC236}">
                <a16:creationId xmlns:a16="http://schemas.microsoft.com/office/drawing/2014/main" id="{098C2AC6-E96A-47B5-A06E-A3649D7A97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5944" y="428024"/>
            <a:ext cx="397032" cy="397032"/>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FBE15F52-2DAD-4F43-8A85-E8B6FC7E840D}"/>
              </a:ext>
            </a:extLst>
          </p:cNvPr>
          <p:cNvSpPr>
            <a:spLocks noGrp="1"/>
          </p:cNvSpPr>
          <p:nvPr>
            <p:ph type="sldNum" sz="quarter" idx="4"/>
          </p:nvPr>
        </p:nvSpPr>
        <p:spPr/>
        <p:txBody>
          <a:bodyPr/>
          <a:lstStyle/>
          <a:p>
            <a:fld id="{54721A9B-34A7-4855-82EE-AAF4BC367DA2}" type="slidenum">
              <a:rPr lang="en-US" smtClean="0"/>
              <a:pPr/>
              <a:t>2</a:t>
            </a:fld>
            <a:r>
              <a:rPr lang="en-US"/>
              <a:t> | EMPEA</a:t>
            </a:r>
            <a:endParaRPr lang="en-US" dirty="0"/>
          </a:p>
        </p:txBody>
      </p:sp>
    </p:spTree>
    <p:extLst>
      <p:ext uri="{BB962C8B-B14F-4D97-AF65-F5344CB8AC3E}">
        <p14:creationId xmlns:p14="http://schemas.microsoft.com/office/powerpoint/2010/main" val="2126111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a:xfrm>
            <a:off x="2006600" y="1131686"/>
            <a:ext cx="9424162" cy="4406966"/>
          </a:xfrm>
        </p:spPr>
        <p:txBody>
          <a:bodyPr>
            <a:noAutofit/>
          </a:bodyPr>
          <a:lstStyle/>
          <a:p>
            <a:pPr marL="0" indent="0" fontAlgn="base">
              <a:lnSpc>
                <a:spcPct val="100000"/>
              </a:lnSpc>
              <a:spcBef>
                <a:spcPts val="0"/>
              </a:spcBef>
              <a:buNone/>
            </a:pPr>
            <a:r>
              <a:rPr lang="en-US" sz="2200" b="1" dirty="0" err="1"/>
              <a:t>Vedantu</a:t>
            </a:r>
            <a:r>
              <a:rPr lang="en-US" sz="2200" dirty="0"/>
              <a:t> raised a </a:t>
            </a:r>
            <a:r>
              <a:rPr lang="en-US" sz="2200" u="sng" dirty="0">
                <a:hlinkClick r:id="rId2"/>
              </a:rPr>
              <a:t>USD100m Series D</a:t>
            </a:r>
            <a:r>
              <a:rPr lang="en-US" sz="2200" dirty="0"/>
              <a:t> at a </a:t>
            </a:r>
            <a:r>
              <a:rPr lang="en-US" sz="2200" u="sng" dirty="0">
                <a:hlinkClick r:id="rId3"/>
              </a:rPr>
              <a:t>reported USD600m valuation</a:t>
            </a:r>
            <a:r>
              <a:rPr lang="en-US" sz="2200" dirty="0"/>
              <a:t> from </a:t>
            </a:r>
            <a:r>
              <a:rPr lang="en-US" sz="2200" dirty="0" err="1"/>
              <a:t>Coatue</a:t>
            </a:r>
            <a:r>
              <a:rPr lang="en-US" sz="2200" dirty="0"/>
              <a:t> Management, Tiger Global, GGV Capital, </a:t>
            </a:r>
            <a:r>
              <a:rPr lang="en-US" sz="2200" dirty="0" err="1"/>
              <a:t>Westbridge</a:t>
            </a:r>
            <a:r>
              <a:rPr lang="en-US" sz="2200" dirty="0"/>
              <a:t>, and Omidyar Network. </a:t>
            </a:r>
          </a:p>
          <a:p>
            <a:pPr marL="0" indent="0" fontAlgn="base">
              <a:lnSpc>
                <a:spcPct val="100000"/>
              </a:lnSpc>
              <a:spcBef>
                <a:spcPts val="0"/>
              </a:spcBef>
              <a:buNone/>
            </a:pPr>
            <a:br>
              <a:rPr lang="en-US" sz="2200" dirty="0"/>
            </a:br>
            <a:r>
              <a:rPr lang="en-US" sz="2200" dirty="0"/>
              <a:t>College prep </a:t>
            </a:r>
            <a:r>
              <a:rPr lang="en-US" sz="2200" dirty="0" err="1"/>
              <a:t>edtech</a:t>
            </a:r>
            <a:r>
              <a:rPr lang="en-US" sz="2200" dirty="0"/>
              <a:t> </a:t>
            </a:r>
            <a:r>
              <a:rPr lang="en-US" sz="2200" b="1" dirty="0" err="1"/>
              <a:t>Byju’s</a:t>
            </a:r>
            <a:r>
              <a:rPr lang="en-US" sz="2200" dirty="0"/>
              <a:t> raised an </a:t>
            </a:r>
            <a:r>
              <a:rPr lang="en-US" sz="2200" u="sng" dirty="0">
                <a:hlinkClick r:id="rId4"/>
              </a:rPr>
              <a:t>undisclosed round</a:t>
            </a:r>
            <a:r>
              <a:rPr lang="en-US" sz="2200" dirty="0"/>
              <a:t> from Bond Capital at a reportedly </a:t>
            </a:r>
            <a:r>
              <a:rPr lang="en-US" sz="2200" u="sng" dirty="0">
                <a:hlinkClick r:id="rId5"/>
              </a:rPr>
              <a:t>sizable valuation</a:t>
            </a:r>
            <a:r>
              <a:rPr lang="en-US" sz="2200" dirty="0"/>
              <a:t>. </a:t>
            </a:r>
          </a:p>
          <a:p>
            <a:pPr marL="0" indent="0" fontAlgn="base">
              <a:lnSpc>
                <a:spcPct val="100000"/>
              </a:lnSpc>
              <a:spcBef>
                <a:spcPts val="0"/>
              </a:spcBef>
              <a:buNone/>
            </a:pPr>
            <a:br>
              <a:rPr lang="en-US" sz="2200" dirty="0"/>
            </a:br>
            <a:r>
              <a:rPr lang="en-US" sz="2200" b="1" dirty="0" err="1"/>
              <a:t>Unacademy</a:t>
            </a:r>
            <a:r>
              <a:rPr lang="en-US" sz="2200" dirty="0"/>
              <a:t> raised </a:t>
            </a:r>
            <a:r>
              <a:rPr lang="en-US" sz="2200" u="sng" dirty="0">
                <a:hlinkClick r:id="rId6"/>
              </a:rPr>
              <a:t>USD110m</a:t>
            </a:r>
            <a:r>
              <a:rPr lang="en-US" sz="2200" dirty="0"/>
              <a:t> from General Atlantic, </a:t>
            </a:r>
            <a:r>
              <a:rPr lang="en-US" sz="2200" b="1" dirty="0"/>
              <a:t>Facebook</a:t>
            </a:r>
            <a:r>
              <a:rPr lang="en-US" sz="2200" dirty="0"/>
              <a:t>, Sequoia India, Nexus Venture Partners, </a:t>
            </a:r>
            <a:r>
              <a:rPr lang="en-US" sz="2200" dirty="0" err="1"/>
              <a:t>Steadview</a:t>
            </a:r>
            <a:r>
              <a:rPr lang="en-US" sz="2200" dirty="0"/>
              <a:t> Capital, and Blume Ventures. </a:t>
            </a:r>
            <a:r>
              <a:rPr lang="en-US" sz="2200" b="1" dirty="0"/>
              <a:t>Flipkart</a:t>
            </a:r>
            <a:r>
              <a:rPr lang="en-US" sz="2200" dirty="0"/>
              <a:t> CEO Kalyan Krishnamurthy and </a:t>
            </a:r>
            <a:r>
              <a:rPr lang="en-US" sz="2200" b="1" dirty="0"/>
              <a:t>Udaan</a:t>
            </a:r>
            <a:r>
              <a:rPr lang="en-US" sz="2200" dirty="0"/>
              <a:t> co-founder Sujeet </a:t>
            </a:r>
          </a:p>
          <a:p>
            <a:pPr marL="0" indent="0" fontAlgn="base">
              <a:lnSpc>
                <a:spcPct val="100000"/>
              </a:lnSpc>
              <a:spcBef>
                <a:spcPts val="0"/>
              </a:spcBef>
              <a:buNone/>
            </a:pPr>
            <a:r>
              <a:rPr lang="en-US" sz="2200" dirty="0"/>
              <a:t>Kumar also </a:t>
            </a:r>
            <a:r>
              <a:rPr lang="en-US" sz="2200" u="sng" dirty="0">
                <a:hlinkClick r:id="rId7"/>
              </a:rPr>
              <a:t>participated</a:t>
            </a:r>
            <a:r>
              <a:rPr lang="en-US" sz="2200" dirty="0"/>
              <a:t>.</a:t>
            </a:r>
          </a:p>
          <a:p>
            <a:pPr marL="0" indent="0" fontAlgn="base">
              <a:lnSpc>
                <a:spcPct val="100000"/>
              </a:lnSpc>
              <a:spcBef>
                <a:spcPts val="0"/>
              </a:spcBef>
              <a:buNone/>
            </a:pPr>
            <a:br>
              <a:rPr lang="en-US" sz="2200" dirty="0"/>
            </a:br>
            <a:r>
              <a:rPr lang="en-US" sz="2200" dirty="0"/>
              <a:t>Workforce upskilling </a:t>
            </a:r>
            <a:r>
              <a:rPr lang="en-US" sz="2200" dirty="0" err="1"/>
              <a:t>edtech</a:t>
            </a:r>
            <a:r>
              <a:rPr lang="en-US" sz="2200" dirty="0"/>
              <a:t> </a:t>
            </a:r>
            <a:r>
              <a:rPr lang="en-US" sz="2200" b="1" dirty="0"/>
              <a:t>Degreed</a:t>
            </a:r>
            <a:r>
              <a:rPr lang="en-US" sz="2200" dirty="0"/>
              <a:t> raised </a:t>
            </a:r>
            <a:r>
              <a:rPr lang="en-US" sz="2200" u="sng" dirty="0">
                <a:hlinkClick r:id="rId8"/>
              </a:rPr>
              <a:t>USD32m</a:t>
            </a:r>
            <a:r>
              <a:rPr lang="en-US" sz="2200" dirty="0"/>
              <a:t> </a:t>
            </a:r>
          </a:p>
          <a:p>
            <a:pPr marL="0" indent="0" fontAlgn="base">
              <a:lnSpc>
                <a:spcPct val="100000"/>
              </a:lnSpc>
              <a:spcBef>
                <a:spcPts val="0"/>
              </a:spcBef>
              <a:buNone/>
            </a:pPr>
            <a:r>
              <a:rPr lang="en-US" sz="2200" dirty="0"/>
              <a:t>led by Owl Ventures.</a:t>
            </a:r>
          </a:p>
        </p:txBody>
      </p:sp>
      <p:sp>
        <p:nvSpPr>
          <p:cNvPr id="4" name="Title 3"/>
          <p:cNvSpPr>
            <a:spLocks noGrp="1"/>
          </p:cNvSpPr>
          <p:nvPr>
            <p:ph type="title"/>
          </p:nvPr>
        </p:nvSpPr>
        <p:spPr/>
        <p:txBody>
          <a:bodyPr/>
          <a:lstStyle/>
          <a:p>
            <a:r>
              <a:rPr lang="en-US" b="1" dirty="0"/>
              <a:t>India | </a:t>
            </a:r>
            <a:r>
              <a:rPr lang="en-US" b="1" dirty="0" err="1"/>
              <a:t>Edtech</a:t>
            </a:r>
            <a:r>
              <a:rPr lang="en-US" b="1" dirty="0"/>
              <a:t> in Focus</a:t>
            </a:r>
          </a:p>
        </p:txBody>
      </p:sp>
      <p:pic>
        <p:nvPicPr>
          <p:cNvPr id="14338" name="Picture 2">
            <a:extLst>
              <a:ext uri="{FF2B5EF4-FFF2-40B4-BE49-F238E27FC236}">
                <a16:creationId xmlns:a16="http://schemas.microsoft.com/office/drawing/2014/main" id="{6A8D6491-1901-48B5-BECE-610EB9B3F2C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32799" y="4437699"/>
            <a:ext cx="3125003" cy="1649307"/>
          </a:xfrm>
          <a:prstGeom prst="rect">
            <a:avLst/>
          </a:prstGeom>
          <a:noFill/>
          <a:ln>
            <a:solidFill>
              <a:schemeClr val="tx1"/>
            </a:solidFill>
            <a:prstDash val="dash"/>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4340" name="Picture 4" descr="Vedantu - Wikipedia">
            <a:extLst>
              <a:ext uri="{FF2B5EF4-FFF2-40B4-BE49-F238E27FC236}">
                <a16:creationId xmlns:a16="http://schemas.microsoft.com/office/drawing/2014/main" id="{AA2AC0E7-8F7A-4FE0-AF03-C43D3DC29ED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9901" y="1246908"/>
            <a:ext cx="1409659" cy="661852"/>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BYJU'S - Crunchbase Company Profile &amp; Funding">
            <a:extLst>
              <a:ext uri="{FF2B5EF4-FFF2-40B4-BE49-F238E27FC236}">
                <a16:creationId xmlns:a16="http://schemas.microsoft.com/office/drawing/2014/main" id="{D2D659D9-18CB-4DAF-A255-CCA101CCA70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7230" y="2482683"/>
            <a:ext cx="742970" cy="742970"/>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Unacademy Raises $110M in Series E Funding | FinSMEs">
            <a:extLst>
              <a:ext uri="{FF2B5EF4-FFF2-40B4-BE49-F238E27FC236}">
                <a16:creationId xmlns:a16="http://schemas.microsoft.com/office/drawing/2014/main" id="{ED0ABEAA-8E9E-4127-988A-866C9AF2F6E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8742" y="3514903"/>
            <a:ext cx="1434338" cy="1434338"/>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descr="Upskilling Platform Degreed Raises $32 Mn In Funding Led By Owl ...">
            <a:extLst>
              <a:ext uri="{FF2B5EF4-FFF2-40B4-BE49-F238E27FC236}">
                <a16:creationId xmlns:a16="http://schemas.microsoft.com/office/drawing/2014/main" id="{2DDB9E8F-B589-44DE-83DC-B3DFAD3ADF67}"/>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006" b="11664"/>
          <a:stretch/>
        </p:blipFill>
        <p:spPr bwMode="auto">
          <a:xfrm>
            <a:off x="489338" y="5150954"/>
            <a:ext cx="1517262" cy="676948"/>
          </a:xfrm>
          <a:prstGeom prst="rect">
            <a:avLst/>
          </a:prstGeom>
          <a:noFill/>
          <a:extLst>
            <a:ext uri="{909E8E84-426E-40DD-AFC4-6F175D3DCCD1}">
              <a14:hiddenFill xmlns:a14="http://schemas.microsoft.com/office/drawing/2010/main">
                <a:solidFill>
                  <a:srgbClr val="FFFFFF"/>
                </a:solidFill>
              </a14:hiddenFill>
            </a:ext>
          </a:extLst>
        </p:spPr>
      </p:pic>
      <p:pic>
        <p:nvPicPr>
          <p:cNvPr id="14348" name="Picture 12" descr="Consulting Services - The International EdTech Blog with Matt ...">
            <a:extLst>
              <a:ext uri="{FF2B5EF4-FFF2-40B4-BE49-F238E27FC236}">
                <a16:creationId xmlns:a16="http://schemas.microsoft.com/office/drawing/2014/main" id="{AC97B19C-D467-4CFE-98DB-8D5D982A700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14191" y="395929"/>
            <a:ext cx="436562" cy="436562"/>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79F2489A-E3C6-49CC-A3A2-991FF8D8E632}"/>
              </a:ext>
            </a:extLst>
          </p:cNvPr>
          <p:cNvSpPr>
            <a:spLocks noGrp="1"/>
          </p:cNvSpPr>
          <p:nvPr>
            <p:ph type="sldNum" sz="quarter" idx="4"/>
          </p:nvPr>
        </p:nvSpPr>
        <p:spPr/>
        <p:txBody>
          <a:bodyPr/>
          <a:lstStyle/>
          <a:p>
            <a:fld id="{54721A9B-34A7-4855-82EE-AAF4BC367DA2}" type="slidenum">
              <a:rPr lang="en-US" smtClean="0"/>
              <a:pPr/>
              <a:t>3</a:t>
            </a:fld>
            <a:r>
              <a:rPr lang="en-US"/>
              <a:t> | EMPEA</a:t>
            </a:r>
            <a:endParaRPr lang="en-US" dirty="0"/>
          </a:p>
        </p:txBody>
      </p:sp>
    </p:spTree>
    <p:extLst>
      <p:ext uri="{BB962C8B-B14F-4D97-AF65-F5344CB8AC3E}">
        <p14:creationId xmlns:p14="http://schemas.microsoft.com/office/powerpoint/2010/main" val="3150250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a:xfrm>
            <a:off x="901700" y="1131686"/>
            <a:ext cx="10529062" cy="4406966"/>
          </a:xfrm>
        </p:spPr>
        <p:txBody>
          <a:bodyPr>
            <a:noAutofit/>
          </a:bodyPr>
          <a:lstStyle/>
          <a:p>
            <a:pPr marL="0" indent="0" fontAlgn="base">
              <a:buNone/>
            </a:pPr>
            <a:endParaRPr lang="en-US" b="1" dirty="0"/>
          </a:p>
          <a:p>
            <a:pPr marL="0" indent="0" fontAlgn="base">
              <a:buNone/>
            </a:pPr>
            <a:endParaRPr lang="en-US" b="1" dirty="0"/>
          </a:p>
          <a:p>
            <a:pPr marL="0" indent="0" fontAlgn="base">
              <a:buNone/>
            </a:pPr>
            <a:endParaRPr lang="en-US" b="1" dirty="0"/>
          </a:p>
          <a:p>
            <a:pPr marL="0" indent="0" algn="ctr" fontAlgn="base">
              <a:lnSpc>
                <a:spcPct val="100000"/>
              </a:lnSpc>
              <a:spcBef>
                <a:spcPts val="0"/>
              </a:spcBef>
              <a:buNone/>
            </a:pPr>
            <a:endParaRPr lang="en-US" b="1" dirty="0"/>
          </a:p>
          <a:p>
            <a:pPr marL="0" indent="0" algn="ctr" fontAlgn="base">
              <a:lnSpc>
                <a:spcPct val="100000"/>
              </a:lnSpc>
              <a:spcBef>
                <a:spcPts val="0"/>
              </a:spcBef>
              <a:buNone/>
            </a:pPr>
            <a:r>
              <a:rPr lang="en-US" b="1" dirty="0"/>
              <a:t>Uber</a:t>
            </a:r>
            <a:r>
              <a:rPr lang="en-US" dirty="0"/>
              <a:t> sold its </a:t>
            </a:r>
            <a:r>
              <a:rPr lang="en-US" b="1" dirty="0" err="1"/>
              <a:t>UberEats</a:t>
            </a:r>
            <a:r>
              <a:rPr lang="en-US" dirty="0"/>
              <a:t> operations to Indian grocery delivery giant </a:t>
            </a:r>
            <a:r>
              <a:rPr lang="en-US" b="1" dirty="0"/>
              <a:t>Zomato</a:t>
            </a:r>
            <a:r>
              <a:rPr lang="en-US" dirty="0"/>
              <a:t> </a:t>
            </a:r>
          </a:p>
          <a:p>
            <a:pPr marL="0" indent="0" algn="ctr" fontAlgn="base">
              <a:lnSpc>
                <a:spcPct val="100000"/>
              </a:lnSpc>
              <a:spcBef>
                <a:spcPts val="0"/>
              </a:spcBef>
              <a:buNone/>
            </a:pPr>
            <a:r>
              <a:rPr lang="en-US" dirty="0"/>
              <a:t>for </a:t>
            </a:r>
            <a:r>
              <a:rPr lang="en-US" u="sng" dirty="0">
                <a:solidFill>
                  <a:srgbClr val="0070C0"/>
                </a:solidFill>
              </a:rPr>
              <a:t>USD350m</a:t>
            </a:r>
            <a:r>
              <a:rPr lang="en-US" dirty="0"/>
              <a:t> in January 2020.</a:t>
            </a:r>
          </a:p>
          <a:p>
            <a:pPr marL="0" indent="0">
              <a:buNone/>
            </a:pPr>
            <a:br>
              <a:rPr lang="en-US" sz="2400" dirty="0"/>
            </a:br>
            <a:endParaRPr lang="en-US" sz="2400" dirty="0"/>
          </a:p>
          <a:p>
            <a:pPr marL="0" indent="0">
              <a:buNone/>
            </a:pPr>
            <a:endParaRPr lang="en-US" sz="2400" dirty="0"/>
          </a:p>
          <a:p>
            <a:pPr marL="0" indent="0" algn="ctr">
              <a:buNone/>
            </a:pPr>
            <a:endParaRPr lang="en-US" dirty="0"/>
          </a:p>
          <a:p>
            <a:pPr marL="0" indent="0" algn="ctr">
              <a:buNone/>
            </a:pPr>
            <a:endParaRPr lang="en-US" dirty="0"/>
          </a:p>
          <a:p>
            <a:pPr marL="0" indent="0" algn="ctr">
              <a:buNone/>
            </a:pPr>
            <a:r>
              <a:rPr lang="en-US" dirty="0"/>
              <a:t>A </a:t>
            </a:r>
            <a:r>
              <a:rPr lang="en-US" u="sng" dirty="0">
                <a:solidFill>
                  <a:srgbClr val="0070C0"/>
                </a:solidFill>
              </a:rPr>
              <a:t>USD100m</a:t>
            </a:r>
            <a:r>
              <a:rPr lang="en-US" dirty="0"/>
              <a:t> investment from </a:t>
            </a:r>
            <a:r>
              <a:rPr lang="en-US" b="1" dirty="0"/>
              <a:t>Ant Group</a:t>
            </a:r>
            <a:r>
              <a:rPr lang="en-US" dirty="0"/>
              <a:t> in Zomato is pending government approval amidst growing restrictions on inbound Chinese investment. Ant Financial already has a </a:t>
            </a:r>
            <a:r>
              <a:rPr lang="en-US" u="sng" dirty="0">
                <a:hlinkClick r:id="rId2"/>
              </a:rPr>
              <a:t>25%+ stake</a:t>
            </a:r>
            <a:r>
              <a:rPr lang="en-US" dirty="0"/>
              <a:t> in Zomato, with over </a:t>
            </a:r>
            <a:r>
              <a:rPr lang="en-US" u="sng" dirty="0">
                <a:solidFill>
                  <a:srgbClr val="0070C0"/>
                </a:solidFill>
              </a:rPr>
              <a:t>USD500m</a:t>
            </a:r>
            <a:r>
              <a:rPr lang="en-US" dirty="0"/>
              <a:t> invested. </a:t>
            </a:r>
            <a:endParaRPr lang="en-US" sz="2400" dirty="0">
              <a:solidFill>
                <a:schemeClr val="accent2"/>
              </a:solidFill>
            </a:endParaRPr>
          </a:p>
        </p:txBody>
      </p:sp>
      <p:sp>
        <p:nvSpPr>
          <p:cNvPr id="4" name="Title 3"/>
          <p:cNvSpPr>
            <a:spLocks noGrp="1"/>
          </p:cNvSpPr>
          <p:nvPr>
            <p:ph type="title"/>
          </p:nvPr>
        </p:nvSpPr>
        <p:spPr>
          <a:xfrm>
            <a:off x="759714" y="457604"/>
            <a:ext cx="10671048" cy="397032"/>
          </a:xfrm>
        </p:spPr>
        <p:txBody>
          <a:bodyPr/>
          <a:lstStyle/>
          <a:p>
            <a:r>
              <a:rPr lang="en-US" b="1" dirty="0"/>
              <a:t>India | One Deal to Watch: ZOMATO</a:t>
            </a:r>
          </a:p>
        </p:txBody>
      </p:sp>
      <p:pic>
        <p:nvPicPr>
          <p:cNvPr id="13318" name="Picture 6" descr="Uber Eats Logo - PNG and Vector - Logo Download">
            <a:extLst>
              <a:ext uri="{FF2B5EF4-FFF2-40B4-BE49-F238E27FC236}">
                <a16:creationId xmlns:a16="http://schemas.microsoft.com/office/drawing/2014/main" id="{62CE56ED-CAD9-476B-8B81-A8A49E2EB4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1549" y="1011239"/>
            <a:ext cx="1249363" cy="124936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3320" name="Picture 8" descr="Uber Brand">
            <a:extLst>
              <a:ext uri="{FF2B5EF4-FFF2-40B4-BE49-F238E27FC236}">
                <a16:creationId xmlns:a16="http://schemas.microsoft.com/office/drawing/2014/main" id="{DD4A00B7-FF68-4F3D-810E-01F83E4ED8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714" y="975083"/>
            <a:ext cx="1262913" cy="12573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3322" name="Picture 10" descr="Zomato - Wikipedia">
            <a:extLst>
              <a:ext uri="{FF2B5EF4-FFF2-40B4-BE49-F238E27FC236}">
                <a16:creationId xmlns:a16="http://schemas.microsoft.com/office/drawing/2014/main" id="{7CB4DBED-B22B-4532-8B18-16CAABB1A9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81399" y="975083"/>
            <a:ext cx="1249363" cy="124936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3324" name="Picture 12" descr="Ant Group's IPO Has Deep Implications For Alibaba (NYSE:BABA ...">
            <a:extLst>
              <a:ext uri="{FF2B5EF4-FFF2-40B4-BE49-F238E27FC236}">
                <a16:creationId xmlns:a16="http://schemas.microsoft.com/office/drawing/2014/main" id="{A8F056D8-F859-4AD4-9039-49960D7177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2230" y="3635376"/>
            <a:ext cx="3048000" cy="149542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7EB6B8AE-2CA7-4B4B-9219-DB3898CE3CCA}"/>
              </a:ext>
            </a:extLst>
          </p:cNvPr>
          <p:cNvSpPr/>
          <p:nvPr/>
        </p:nvSpPr>
        <p:spPr>
          <a:xfrm>
            <a:off x="2413000" y="1422400"/>
            <a:ext cx="2832100" cy="304800"/>
          </a:xfrm>
          <a:prstGeom prst="rightArrow">
            <a:avLst/>
          </a:prstGeom>
          <a:solidFill>
            <a:schemeClr val="accent2"/>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Right 2">
            <a:extLst>
              <a:ext uri="{FF2B5EF4-FFF2-40B4-BE49-F238E27FC236}">
                <a16:creationId xmlns:a16="http://schemas.microsoft.com/office/drawing/2014/main" id="{F8091857-59C7-4545-8586-1B9F81DF57A9}"/>
              </a:ext>
            </a:extLst>
          </p:cNvPr>
          <p:cNvSpPr/>
          <p:nvPr/>
        </p:nvSpPr>
        <p:spPr>
          <a:xfrm>
            <a:off x="7087361" y="1422400"/>
            <a:ext cx="2832100" cy="304800"/>
          </a:xfrm>
          <a:prstGeom prst="rightArrow">
            <a:avLst/>
          </a:prstGeom>
          <a:solidFill>
            <a:schemeClr val="accent2"/>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26" name="Picture 14" descr="Buy Zomato Reviews - Safety At Work Icon Png - Free Transparent ...">
            <a:extLst>
              <a:ext uri="{FF2B5EF4-FFF2-40B4-BE49-F238E27FC236}">
                <a16:creationId xmlns:a16="http://schemas.microsoft.com/office/drawing/2014/main" id="{0E46A371-4D1F-4443-ADE4-3D9B95AF43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208" r="19158"/>
          <a:stretch/>
        </p:blipFill>
        <p:spPr bwMode="auto">
          <a:xfrm>
            <a:off x="5750999" y="410446"/>
            <a:ext cx="419101" cy="428626"/>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5BB3244E-66C9-4795-BB9D-F929ACFA4C7F}"/>
              </a:ext>
            </a:extLst>
          </p:cNvPr>
          <p:cNvSpPr>
            <a:spLocks noGrp="1"/>
          </p:cNvSpPr>
          <p:nvPr>
            <p:ph type="sldNum" sz="quarter" idx="4"/>
          </p:nvPr>
        </p:nvSpPr>
        <p:spPr/>
        <p:txBody>
          <a:bodyPr/>
          <a:lstStyle/>
          <a:p>
            <a:fld id="{54721A9B-34A7-4855-82EE-AAF4BC367DA2}" type="slidenum">
              <a:rPr lang="en-US" smtClean="0"/>
              <a:pPr/>
              <a:t>4</a:t>
            </a:fld>
            <a:r>
              <a:rPr lang="en-US"/>
              <a:t> | EMPEA</a:t>
            </a:r>
            <a:endParaRPr lang="en-US" dirty="0"/>
          </a:p>
        </p:txBody>
      </p:sp>
    </p:spTree>
    <p:extLst>
      <p:ext uri="{BB962C8B-B14F-4D97-AF65-F5344CB8AC3E}">
        <p14:creationId xmlns:p14="http://schemas.microsoft.com/office/powerpoint/2010/main" val="1444697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a:xfrm>
            <a:off x="1681162" y="854636"/>
            <a:ext cx="9990138" cy="4406966"/>
          </a:xfrm>
        </p:spPr>
        <p:txBody>
          <a:bodyPr>
            <a:noAutofit/>
          </a:bodyPr>
          <a:lstStyle/>
          <a:p>
            <a:pPr marL="0" indent="0" fontAlgn="base">
              <a:lnSpc>
                <a:spcPct val="100000"/>
              </a:lnSpc>
              <a:spcBef>
                <a:spcPts val="0"/>
              </a:spcBef>
              <a:buNone/>
            </a:pPr>
            <a:r>
              <a:rPr lang="en-US" sz="1800" b="1" dirty="0"/>
              <a:t>MGI Tech</a:t>
            </a:r>
            <a:r>
              <a:rPr lang="en-US" sz="1800" dirty="0"/>
              <a:t>, a manufacturer of gene sequencing devices, raised a </a:t>
            </a:r>
            <a:r>
              <a:rPr lang="en-US" sz="1800" u="sng" dirty="0">
                <a:hlinkClick r:id="rId2"/>
              </a:rPr>
              <a:t>USD1b Series B</a:t>
            </a:r>
            <a:r>
              <a:rPr lang="en-US" sz="1800" dirty="0"/>
              <a:t> led by IDG Capital and CPE (formerly CITIC Private Equity).</a:t>
            </a:r>
          </a:p>
          <a:p>
            <a:pPr marL="0" indent="0" fontAlgn="base">
              <a:lnSpc>
                <a:spcPct val="100000"/>
              </a:lnSpc>
              <a:spcBef>
                <a:spcPts val="0"/>
              </a:spcBef>
              <a:buNone/>
            </a:pPr>
            <a:br>
              <a:rPr lang="en-US" sz="1800" dirty="0"/>
            </a:br>
            <a:r>
              <a:rPr lang="en-US" sz="1800" b="1" dirty="0"/>
              <a:t>Everest Medicines</a:t>
            </a:r>
            <a:r>
              <a:rPr lang="en-US" sz="1800" dirty="0"/>
              <a:t> raised a </a:t>
            </a:r>
            <a:r>
              <a:rPr lang="en-US" sz="1800" u="sng" dirty="0">
                <a:hlinkClick r:id="rId3"/>
              </a:rPr>
              <a:t>USD310m Series C</a:t>
            </a:r>
            <a:r>
              <a:rPr lang="en-US" sz="1800" dirty="0"/>
              <a:t> led by </a:t>
            </a:r>
            <a:r>
              <a:rPr lang="en-US" sz="1800" dirty="0" err="1"/>
              <a:t>Janchor</a:t>
            </a:r>
            <a:r>
              <a:rPr lang="en-US" sz="1800" dirty="0"/>
              <a:t> Partners, RA Capital Management, Hillhouse Capital, and </a:t>
            </a:r>
            <a:r>
              <a:rPr lang="en-US" sz="1800" dirty="0" err="1"/>
              <a:t>Jiashan</a:t>
            </a:r>
            <a:r>
              <a:rPr lang="en-US" sz="1800" dirty="0"/>
              <a:t> SDIC. </a:t>
            </a:r>
          </a:p>
          <a:p>
            <a:pPr marL="0" indent="0" fontAlgn="base">
              <a:lnSpc>
                <a:spcPct val="100000"/>
              </a:lnSpc>
              <a:spcBef>
                <a:spcPts val="0"/>
              </a:spcBef>
              <a:buNone/>
            </a:pPr>
            <a:br>
              <a:rPr lang="en-US" sz="1800" dirty="0"/>
            </a:br>
            <a:r>
              <a:rPr lang="en-US" sz="1800" b="1" dirty="0"/>
              <a:t>Haihe Biopharma</a:t>
            </a:r>
            <a:r>
              <a:rPr lang="en-US" sz="1800" dirty="0"/>
              <a:t>, a cancer drug developer, raised a </a:t>
            </a:r>
            <a:r>
              <a:rPr lang="en-US" sz="1800" u="sng" dirty="0">
                <a:hlinkClick r:id="rId4"/>
              </a:rPr>
              <a:t>USD171m Series B</a:t>
            </a:r>
            <a:r>
              <a:rPr lang="en-US" sz="1800" dirty="0"/>
              <a:t> from Warburg Pincus.</a:t>
            </a:r>
          </a:p>
          <a:p>
            <a:pPr marL="0" indent="0" fontAlgn="base">
              <a:lnSpc>
                <a:spcPct val="100000"/>
              </a:lnSpc>
              <a:spcBef>
                <a:spcPts val="0"/>
              </a:spcBef>
              <a:buNone/>
            </a:pPr>
            <a:br>
              <a:rPr lang="en-US" sz="1800" dirty="0"/>
            </a:br>
            <a:r>
              <a:rPr lang="en-US" sz="1800" b="1" dirty="0"/>
              <a:t>Genor Biopharma</a:t>
            </a:r>
            <a:r>
              <a:rPr lang="en-US" sz="1800" dirty="0"/>
              <a:t>, a clinical stage biotech commercializing therapeutic antibodies, raised a </a:t>
            </a:r>
            <a:r>
              <a:rPr lang="en-US" sz="1800" u="sng" dirty="0">
                <a:hlinkClick r:id="rId5"/>
              </a:rPr>
              <a:t>USD160m Series B</a:t>
            </a:r>
            <a:r>
              <a:rPr lang="en-US" sz="1800" dirty="0"/>
              <a:t> led by Hillhouse Capital Group.</a:t>
            </a:r>
          </a:p>
          <a:p>
            <a:pPr marL="0" indent="0" fontAlgn="base">
              <a:lnSpc>
                <a:spcPct val="100000"/>
              </a:lnSpc>
              <a:spcBef>
                <a:spcPts val="0"/>
              </a:spcBef>
              <a:buNone/>
            </a:pPr>
            <a:br>
              <a:rPr lang="en-US" sz="1800" dirty="0"/>
            </a:br>
            <a:r>
              <a:rPr lang="en-US" sz="1800" b="1" dirty="0"/>
              <a:t>Antengene</a:t>
            </a:r>
            <a:r>
              <a:rPr lang="en-US" sz="1800" dirty="0"/>
              <a:t>, a developer of oncology therapeutics, raised a </a:t>
            </a:r>
            <a:r>
              <a:rPr lang="en-US" sz="1800" u="sng" dirty="0">
                <a:hlinkClick r:id="rId6"/>
              </a:rPr>
              <a:t>USD97m Series C</a:t>
            </a:r>
            <a:r>
              <a:rPr lang="en-US" sz="1800" dirty="0"/>
              <a:t> led by </a:t>
            </a:r>
          </a:p>
          <a:p>
            <a:pPr marL="0" indent="0" fontAlgn="base">
              <a:lnSpc>
                <a:spcPct val="100000"/>
              </a:lnSpc>
              <a:spcBef>
                <a:spcPts val="0"/>
              </a:spcBef>
              <a:buNone/>
            </a:pPr>
            <a:r>
              <a:rPr lang="en-US" sz="1800" dirty="0"/>
              <a:t>Fidelity Management. </a:t>
            </a:r>
          </a:p>
          <a:p>
            <a:pPr marL="0" indent="0" fontAlgn="base">
              <a:lnSpc>
                <a:spcPct val="100000"/>
              </a:lnSpc>
              <a:spcBef>
                <a:spcPts val="0"/>
              </a:spcBef>
              <a:buNone/>
            </a:pPr>
            <a:br>
              <a:rPr lang="en-US" sz="1800" dirty="0"/>
            </a:br>
            <a:r>
              <a:rPr lang="en-US" sz="1800" b="1" dirty="0"/>
              <a:t>OBiO Technology</a:t>
            </a:r>
            <a:r>
              <a:rPr lang="en-US" sz="1800" dirty="0"/>
              <a:t>, a CRO for viral based gene therapy, raised a </a:t>
            </a:r>
            <a:r>
              <a:rPr lang="en-US" sz="1800" u="sng" dirty="0">
                <a:hlinkClick r:id="rId7"/>
              </a:rPr>
              <a:t>USD28m pre-Series C</a:t>
            </a:r>
            <a:r>
              <a:rPr lang="en-US" sz="1800" dirty="0"/>
              <a:t> </a:t>
            </a:r>
          </a:p>
          <a:p>
            <a:pPr marL="0" indent="0" fontAlgn="base">
              <a:lnSpc>
                <a:spcPct val="100000"/>
              </a:lnSpc>
              <a:spcBef>
                <a:spcPts val="0"/>
              </a:spcBef>
              <a:buNone/>
            </a:pPr>
            <a:r>
              <a:rPr lang="en-US" sz="1800" dirty="0"/>
              <a:t>led by </a:t>
            </a:r>
            <a:r>
              <a:rPr lang="en-US" sz="1800" dirty="0" err="1"/>
              <a:t>Efung</a:t>
            </a:r>
            <a:r>
              <a:rPr lang="en-US" sz="1800" dirty="0"/>
              <a:t> Capital.</a:t>
            </a:r>
          </a:p>
          <a:p>
            <a:pPr marL="0" indent="0">
              <a:lnSpc>
                <a:spcPct val="100000"/>
              </a:lnSpc>
              <a:spcBef>
                <a:spcPts val="0"/>
              </a:spcBef>
              <a:buNone/>
            </a:pPr>
            <a:br>
              <a:rPr lang="en-US" sz="1800" dirty="0"/>
            </a:br>
            <a:r>
              <a:rPr lang="en-US" sz="1800" b="1" dirty="0" err="1"/>
              <a:t>Immvira</a:t>
            </a:r>
            <a:r>
              <a:rPr lang="en-US" sz="1800" dirty="0"/>
              <a:t>, a developer of immunotherapies and cancer treatments, raised </a:t>
            </a:r>
          </a:p>
          <a:p>
            <a:pPr marL="0" indent="0">
              <a:lnSpc>
                <a:spcPct val="100000"/>
              </a:lnSpc>
              <a:spcBef>
                <a:spcPts val="0"/>
              </a:spcBef>
              <a:buNone/>
            </a:pPr>
            <a:r>
              <a:rPr lang="en-US" sz="1800" dirty="0"/>
              <a:t>a </a:t>
            </a:r>
            <a:r>
              <a:rPr lang="en-US" sz="1800" u="sng" dirty="0">
                <a:hlinkClick r:id="rId8"/>
              </a:rPr>
              <a:t>USD58m Series B</a:t>
            </a:r>
            <a:r>
              <a:rPr lang="en-US" sz="1800" dirty="0"/>
              <a:t> led by </a:t>
            </a:r>
            <a:r>
              <a:rPr lang="en-US" sz="1800" dirty="0" err="1"/>
              <a:t>Huagai</a:t>
            </a:r>
            <a:r>
              <a:rPr lang="en-US" sz="1800" dirty="0"/>
              <a:t> Capital.</a:t>
            </a:r>
            <a:endParaRPr lang="en-US" sz="1800" dirty="0">
              <a:solidFill>
                <a:schemeClr val="accent2"/>
              </a:solidFill>
            </a:endParaRPr>
          </a:p>
        </p:txBody>
      </p:sp>
      <p:sp>
        <p:nvSpPr>
          <p:cNvPr id="4" name="Title 3"/>
          <p:cNvSpPr>
            <a:spLocks noGrp="1"/>
          </p:cNvSpPr>
          <p:nvPr>
            <p:ph type="title"/>
          </p:nvPr>
        </p:nvSpPr>
        <p:spPr>
          <a:xfrm>
            <a:off x="759714" y="457604"/>
            <a:ext cx="10671048" cy="397032"/>
          </a:xfrm>
        </p:spPr>
        <p:txBody>
          <a:bodyPr/>
          <a:lstStyle/>
          <a:p>
            <a:r>
              <a:rPr lang="en-US" b="1" dirty="0"/>
              <a:t>China | Biotech in Focus</a:t>
            </a:r>
          </a:p>
        </p:txBody>
      </p:sp>
      <p:pic>
        <p:nvPicPr>
          <p:cNvPr id="12290" name="Picture 2">
            <a:extLst>
              <a:ext uri="{FF2B5EF4-FFF2-40B4-BE49-F238E27FC236}">
                <a16:creationId xmlns:a16="http://schemas.microsoft.com/office/drawing/2014/main" id="{5E2EF944-64D4-4588-8673-36943DF2758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31772" y="3558499"/>
            <a:ext cx="2101056" cy="2444865"/>
          </a:xfrm>
          <a:prstGeom prst="rect">
            <a:avLst/>
          </a:prstGeom>
          <a:noFill/>
          <a:ln>
            <a:solidFill>
              <a:schemeClr val="tx1"/>
            </a:solidFill>
            <a:prstDash val="dash"/>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2292" name="Picture 4" descr="MGI Tech Co., Ltd. of Shenzhen at MEDICA 2019 in Düsseldorf ...">
            <a:extLst>
              <a:ext uri="{FF2B5EF4-FFF2-40B4-BE49-F238E27FC236}">
                <a16:creationId xmlns:a16="http://schemas.microsoft.com/office/drawing/2014/main" id="{50B845BD-D92D-451F-A75B-9C9A406E09E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29259" b="28667"/>
          <a:stretch/>
        </p:blipFill>
        <p:spPr bwMode="auto">
          <a:xfrm>
            <a:off x="311977" y="953817"/>
            <a:ext cx="1110423" cy="467200"/>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Arena Pharmaceuticals and Everest Medicines Enter into Development ...">
            <a:extLst>
              <a:ext uri="{FF2B5EF4-FFF2-40B4-BE49-F238E27FC236}">
                <a16:creationId xmlns:a16="http://schemas.microsoft.com/office/drawing/2014/main" id="{0416178D-7221-4FBA-B7B8-8F02B04F1A3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0500" y="1711325"/>
            <a:ext cx="1490662" cy="529837"/>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HaiHe Biopharma closes RMB1.2b Series B led by Warburg Pincus ...">
            <a:extLst>
              <a:ext uri="{FF2B5EF4-FFF2-40B4-BE49-F238E27FC236}">
                <a16:creationId xmlns:a16="http://schemas.microsoft.com/office/drawing/2014/main" id="{47C64A1E-EC81-4EB1-B88C-B18FE8D905D8}"/>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2667" t="31333" r="12074" b="32223"/>
          <a:stretch/>
        </p:blipFill>
        <p:spPr bwMode="auto">
          <a:xfrm>
            <a:off x="106362" y="2410537"/>
            <a:ext cx="1612900" cy="520700"/>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Series B - Genor Biopharma - 2020-06-01 | Crunchbase">
            <a:extLst>
              <a:ext uri="{FF2B5EF4-FFF2-40B4-BE49-F238E27FC236}">
                <a16:creationId xmlns:a16="http://schemas.microsoft.com/office/drawing/2014/main" id="{6D097570-4F98-407A-9890-7C8CD505E5C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38021" r="7291" b="35938"/>
          <a:stretch/>
        </p:blipFill>
        <p:spPr bwMode="auto">
          <a:xfrm>
            <a:off x="131762" y="3152099"/>
            <a:ext cx="1574800" cy="442360"/>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descr="Antengene Company Profile: Valuation &amp; Investors | PitchBook">
            <a:extLst>
              <a:ext uri="{FF2B5EF4-FFF2-40B4-BE49-F238E27FC236}">
                <a16:creationId xmlns:a16="http://schemas.microsoft.com/office/drawing/2014/main" id="{5346D7B1-3421-494B-A2EF-0D0E91AF93DC}"/>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23871" b="22667"/>
          <a:stretch/>
        </p:blipFill>
        <p:spPr bwMode="auto">
          <a:xfrm>
            <a:off x="359172" y="3893476"/>
            <a:ext cx="1110423" cy="593662"/>
          </a:xfrm>
          <a:prstGeom prst="rect">
            <a:avLst/>
          </a:prstGeom>
          <a:noFill/>
          <a:extLst>
            <a:ext uri="{909E8E84-426E-40DD-AFC4-6F175D3DCCD1}">
              <a14:hiddenFill xmlns:a14="http://schemas.microsoft.com/office/drawing/2010/main">
                <a:solidFill>
                  <a:srgbClr val="FFFFFF"/>
                </a:solidFill>
              </a14:hiddenFill>
            </a:ext>
          </a:extLst>
        </p:spPr>
      </p:pic>
      <p:pic>
        <p:nvPicPr>
          <p:cNvPr id="12302" name="Picture 14" descr="OBiO Technology closes RMB200m Pre-C round | China SDG | China's ...">
            <a:extLst>
              <a:ext uri="{FF2B5EF4-FFF2-40B4-BE49-F238E27FC236}">
                <a16:creationId xmlns:a16="http://schemas.microsoft.com/office/drawing/2014/main" id="{F83B8F82-8AB0-46F2-B129-55654FDFB270}"/>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3334" t="38387" r="21358" b="39163"/>
          <a:stretch/>
        </p:blipFill>
        <p:spPr bwMode="auto">
          <a:xfrm>
            <a:off x="281781" y="4807908"/>
            <a:ext cx="1308100" cy="353966"/>
          </a:xfrm>
          <a:prstGeom prst="rect">
            <a:avLst/>
          </a:prstGeom>
          <a:noFill/>
          <a:extLst>
            <a:ext uri="{909E8E84-426E-40DD-AFC4-6F175D3DCCD1}">
              <a14:hiddenFill xmlns:a14="http://schemas.microsoft.com/office/drawing/2010/main">
                <a:solidFill>
                  <a:srgbClr val="FFFFFF"/>
                </a:solidFill>
              </a14:hiddenFill>
            </a:ext>
          </a:extLst>
        </p:spPr>
      </p:pic>
      <p:pic>
        <p:nvPicPr>
          <p:cNvPr id="12304" name="Picture 16" descr="ImmVira Raises $58M in Series B financing">
            <a:extLst>
              <a:ext uri="{FF2B5EF4-FFF2-40B4-BE49-F238E27FC236}">
                <a16:creationId xmlns:a16="http://schemas.microsoft.com/office/drawing/2014/main" id="{9D9B1725-A3B0-4AC1-A023-D98C64CA9F5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7098" y="5566478"/>
            <a:ext cx="1456283" cy="436885"/>
          </a:xfrm>
          <a:prstGeom prst="rect">
            <a:avLst/>
          </a:prstGeom>
          <a:noFill/>
          <a:extLst>
            <a:ext uri="{909E8E84-426E-40DD-AFC4-6F175D3DCCD1}">
              <a14:hiddenFill xmlns:a14="http://schemas.microsoft.com/office/drawing/2010/main">
                <a:solidFill>
                  <a:srgbClr val="FFFFFF"/>
                </a:solidFill>
              </a14:hiddenFill>
            </a:ext>
          </a:extLst>
        </p:spPr>
      </p:pic>
      <p:pic>
        <p:nvPicPr>
          <p:cNvPr id="12306" name="Picture 18" descr="Spectralys Biotech - Your analytical CRO with scientific expertise ...">
            <a:extLst>
              <a:ext uri="{FF2B5EF4-FFF2-40B4-BE49-F238E27FC236}">
                <a16:creationId xmlns:a16="http://schemas.microsoft.com/office/drawing/2014/main" id="{AB328E88-2DC9-41C3-AD3E-24E33976096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134852" y="419504"/>
            <a:ext cx="397032" cy="397032"/>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FCAC7F18-AE7B-4E2C-A494-DF34BA95A269}"/>
              </a:ext>
            </a:extLst>
          </p:cNvPr>
          <p:cNvSpPr>
            <a:spLocks noGrp="1"/>
          </p:cNvSpPr>
          <p:nvPr>
            <p:ph type="sldNum" sz="quarter" idx="4"/>
          </p:nvPr>
        </p:nvSpPr>
        <p:spPr/>
        <p:txBody>
          <a:bodyPr/>
          <a:lstStyle/>
          <a:p>
            <a:fld id="{54721A9B-34A7-4855-82EE-AAF4BC367DA2}" type="slidenum">
              <a:rPr lang="en-US" smtClean="0"/>
              <a:pPr/>
              <a:t>5</a:t>
            </a:fld>
            <a:r>
              <a:rPr lang="en-US"/>
              <a:t> | EMPEA</a:t>
            </a:r>
            <a:endParaRPr lang="en-US" dirty="0"/>
          </a:p>
        </p:txBody>
      </p:sp>
    </p:spTree>
    <p:extLst>
      <p:ext uri="{BB962C8B-B14F-4D97-AF65-F5344CB8AC3E}">
        <p14:creationId xmlns:p14="http://schemas.microsoft.com/office/powerpoint/2010/main" val="4116910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a:xfrm>
            <a:off x="2768600" y="1231900"/>
            <a:ext cx="8789162" cy="4789352"/>
          </a:xfrm>
        </p:spPr>
        <p:txBody>
          <a:bodyPr>
            <a:noAutofit/>
          </a:bodyPr>
          <a:lstStyle/>
          <a:p>
            <a:pPr marL="0" indent="0" fontAlgn="base">
              <a:lnSpc>
                <a:spcPct val="100000"/>
              </a:lnSpc>
              <a:spcBef>
                <a:spcPts val="1800"/>
              </a:spcBef>
              <a:buNone/>
            </a:pPr>
            <a:r>
              <a:rPr lang="en-US" b="1" dirty="0"/>
              <a:t>Yuanfudao</a:t>
            </a:r>
            <a:r>
              <a:rPr lang="en-US" dirty="0"/>
              <a:t> raised a </a:t>
            </a:r>
            <a:r>
              <a:rPr lang="en-US" u="sng" dirty="0">
                <a:hlinkClick r:id="rId2"/>
              </a:rPr>
              <a:t>USD1b Series G</a:t>
            </a:r>
            <a:r>
              <a:rPr lang="en-US" dirty="0"/>
              <a:t> led by Hillhouse, </a:t>
            </a:r>
            <a:r>
              <a:rPr lang="en-US" dirty="0" err="1"/>
              <a:t>Boyu</a:t>
            </a:r>
            <a:r>
              <a:rPr lang="en-US" dirty="0"/>
              <a:t> Capital, and IDG.</a:t>
            </a:r>
          </a:p>
          <a:p>
            <a:pPr marL="0" indent="0" fontAlgn="base">
              <a:lnSpc>
                <a:spcPct val="100000"/>
              </a:lnSpc>
              <a:spcBef>
                <a:spcPts val="1800"/>
              </a:spcBef>
              <a:buNone/>
            </a:pPr>
            <a:br>
              <a:rPr lang="en-US" sz="2400" dirty="0"/>
            </a:br>
            <a:r>
              <a:rPr lang="en-US" b="1" dirty="0"/>
              <a:t>Zuoyebang</a:t>
            </a:r>
            <a:r>
              <a:rPr lang="en-US" dirty="0"/>
              <a:t> raised a </a:t>
            </a:r>
            <a:r>
              <a:rPr lang="en-US" u="sng" dirty="0">
                <a:hlinkClick r:id="rId3"/>
              </a:rPr>
              <a:t>USD750m Series E</a:t>
            </a:r>
            <a:r>
              <a:rPr lang="en-US" dirty="0"/>
              <a:t> led by </a:t>
            </a:r>
            <a:r>
              <a:rPr lang="en-US" dirty="0" err="1"/>
              <a:t>FountainVest</a:t>
            </a:r>
            <a:r>
              <a:rPr lang="en-US" dirty="0"/>
              <a:t> and Tiger Global.</a:t>
            </a:r>
          </a:p>
          <a:p>
            <a:pPr marL="0" indent="0" fontAlgn="base">
              <a:lnSpc>
                <a:spcPct val="100000"/>
              </a:lnSpc>
              <a:spcBef>
                <a:spcPts val="1800"/>
              </a:spcBef>
              <a:buNone/>
            </a:pPr>
            <a:br>
              <a:rPr lang="en-US" sz="2400" dirty="0"/>
            </a:br>
            <a:r>
              <a:rPr lang="en-US" dirty="0"/>
              <a:t>Art tutoring platform </a:t>
            </a:r>
            <a:r>
              <a:rPr lang="en-US" b="1" dirty="0"/>
              <a:t>Meishubao</a:t>
            </a:r>
            <a:r>
              <a:rPr lang="en-US" dirty="0"/>
              <a:t> raised a </a:t>
            </a:r>
            <a:r>
              <a:rPr lang="en-US" u="sng" dirty="0">
                <a:hlinkClick r:id="rId4"/>
              </a:rPr>
              <a:t>USD40m Series C+</a:t>
            </a:r>
            <a:r>
              <a:rPr lang="en-US" dirty="0"/>
              <a:t> led by </a:t>
            </a:r>
            <a:r>
              <a:rPr lang="en-US" b="1" dirty="0"/>
              <a:t>Tencent.</a:t>
            </a:r>
            <a:endParaRPr lang="en-US" dirty="0"/>
          </a:p>
          <a:p>
            <a:pPr marL="0" indent="0" fontAlgn="base">
              <a:lnSpc>
                <a:spcPct val="100000"/>
              </a:lnSpc>
              <a:spcBef>
                <a:spcPts val="1800"/>
              </a:spcBef>
              <a:buNone/>
            </a:pPr>
            <a:br>
              <a:rPr lang="en-US" sz="2400" dirty="0"/>
            </a:br>
            <a:r>
              <a:rPr lang="en-US" dirty="0"/>
              <a:t>Math- and science-focused </a:t>
            </a:r>
            <a:r>
              <a:rPr lang="en-US" b="1" dirty="0" err="1"/>
              <a:t>Huohua</a:t>
            </a:r>
            <a:r>
              <a:rPr lang="en-US" b="1" dirty="0"/>
              <a:t> </a:t>
            </a:r>
            <a:r>
              <a:rPr lang="en-US" b="1" dirty="0" err="1"/>
              <a:t>Siwei</a:t>
            </a:r>
            <a:r>
              <a:rPr lang="en-US" b="1" dirty="0"/>
              <a:t> </a:t>
            </a:r>
            <a:r>
              <a:rPr lang="en-US" dirty="0"/>
              <a:t>raised a </a:t>
            </a:r>
            <a:r>
              <a:rPr lang="en-US" u="sng" dirty="0">
                <a:hlinkClick r:id="rId5"/>
              </a:rPr>
              <a:t>USD30m Series D+</a:t>
            </a:r>
            <a:r>
              <a:rPr lang="en-US" dirty="0"/>
              <a:t> from local video-sharing giant </a:t>
            </a:r>
            <a:r>
              <a:rPr lang="en-US" b="1" dirty="0" err="1"/>
              <a:t>Kuaishou</a:t>
            </a:r>
            <a:r>
              <a:rPr lang="en-US" dirty="0"/>
              <a:t>.</a:t>
            </a:r>
          </a:p>
          <a:p>
            <a:pPr marL="0" indent="0">
              <a:lnSpc>
                <a:spcPct val="100000"/>
              </a:lnSpc>
              <a:spcBef>
                <a:spcPts val="1800"/>
              </a:spcBef>
              <a:buNone/>
            </a:pPr>
            <a:br>
              <a:rPr lang="en-US" sz="2400" dirty="0"/>
            </a:br>
            <a:r>
              <a:rPr lang="en-US" dirty="0"/>
              <a:t>Art- and culture-focused </a:t>
            </a:r>
            <a:r>
              <a:rPr lang="en-US" b="1" dirty="0"/>
              <a:t>Qinhan Hutong</a:t>
            </a:r>
            <a:r>
              <a:rPr lang="en-US" dirty="0"/>
              <a:t> raised </a:t>
            </a:r>
            <a:r>
              <a:rPr lang="en-US" u="sng" dirty="0">
                <a:hlinkClick r:id="rId6"/>
              </a:rPr>
              <a:t>USD21m Series B</a:t>
            </a:r>
            <a:r>
              <a:rPr lang="en-US" dirty="0"/>
              <a:t> from education company </a:t>
            </a:r>
            <a:r>
              <a:rPr lang="en-US" b="1" dirty="0" err="1"/>
              <a:t>Mingde</a:t>
            </a:r>
            <a:r>
              <a:rPr lang="en-US" b="1" dirty="0"/>
              <a:t> </a:t>
            </a:r>
            <a:r>
              <a:rPr lang="en-US" b="1" dirty="0" err="1"/>
              <a:t>Chuancheng</a:t>
            </a:r>
            <a:r>
              <a:rPr lang="en-US" dirty="0"/>
              <a:t>.</a:t>
            </a:r>
            <a:endParaRPr lang="en-US" sz="2400" dirty="0">
              <a:solidFill>
                <a:schemeClr val="accent2"/>
              </a:solidFill>
            </a:endParaRPr>
          </a:p>
        </p:txBody>
      </p:sp>
      <p:sp>
        <p:nvSpPr>
          <p:cNvPr id="4" name="Title 3"/>
          <p:cNvSpPr>
            <a:spLocks noGrp="1"/>
          </p:cNvSpPr>
          <p:nvPr>
            <p:ph type="title"/>
          </p:nvPr>
        </p:nvSpPr>
        <p:spPr/>
        <p:txBody>
          <a:bodyPr/>
          <a:lstStyle/>
          <a:p>
            <a:r>
              <a:rPr lang="en-US" b="1" dirty="0"/>
              <a:t>China | </a:t>
            </a:r>
            <a:r>
              <a:rPr lang="en-US" b="1" dirty="0" err="1"/>
              <a:t>Edtech</a:t>
            </a:r>
            <a:r>
              <a:rPr lang="en-US" b="1" dirty="0"/>
              <a:t> in Focus</a:t>
            </a:r>
          </a:p>
        </p:txBody>
      </p:sp>
      <p:pic>
        <p:nvPicPr>
          <p:cNvPr id="11266" name="Picture 2" descr="Yuanfudao Completes Another Round of Funding, Bringing Valuation ...">
            <a:extLst>
              <a:ext uri="{FF2B5EF4-FFF2-40B4-BE49-F238E27FC236}">
                <a16:creationId xmlns:a16="http://schemas.microsoft.com/office/drawing/2014/main" id="{FF670AFA-BEDF-46A6-A9DC-DB9BE45FE28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15" t="24485" r="13558" b="27778"/>
          <a:stretch/>
        </p:blipFill>
        <p:spPr bwMode="auto">
          <a:xfrm>
            <a:off x="510778" y="1024219"/>
            <a:ext cx="2222500" cy="7366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Pagan Research! Online B2B Lead Database Intelligence Website">
            <a:extLst>
              <a:ext uri="{FF2B5EF4-FFF2-40B4-BE49-F238E27FC236}">
                <a16:creationId xmlns:a16="http://schemas.microsoft.com/office/drawing/2014/main" id="{D5D46BBB-3167-43D1-B270-D3943321858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38742" b="28666"/>
          <a:stretch/>
        </p:blipFill>
        <p:spPr bwMode="auto">
          <a:xfrm>
            <a:off x="510778" y="2019301"/>
            <a:ext cx="2143125" cy="698500"/>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Meishubao - Crunchbase Company Profile &amp; Funding">
            <a:extLst>
              <a:ext uri="{FF2B5EF4-FFF2-40B4-BE49-F238E27FC236}">
                <a16:creationId xmlns:a16="http://schemas.microsoft.com/office/drawing/2014/main" id="{756BDB51-522B-4E9B-9659-1CB7B0D18A9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36370" r="222" b="39926"/>
          <a:stretch/>
        </p:blipFill>
        <p:spPr bwMode="auto">
          <a:xfrm>
            <a:off x="552847" y="2988985"/>
            <a:ext cx="2138362" cy="508000"/>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Huohua Siwei - Crunchbase Company Profile &amp; Funding">
            <a:extLst>
              <a:ext uri="{FF2B5EF4-FFF2-40B4-BE49-F238E27FC236}">
                <a16:creationId xmlns:a16="http://schemas.microsoft.com/office/drawing/2014/main" id="{62676F3A-8874-4A22-8CC3-776E19F20E2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2074" t="31037" r="11481" b="34592"/>
          <a:stretch/>
        </p:blipFill>
        <p:spPr bwMode="auto">
          <a:xfrm>
            <a:off x="688939" y="3798052"/>
            <a:ext cx="2062000" cy="927099"/>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descr="Qinhan Hutong - Crunchbase Company Profile &amp; Funding">
            <a:extLst>
              <a:ext uri="{FF2B5EF4-FFF2-40B4-BE49-F238E27FC236}">
                <a16:creationId xmlns:a16="http://schemas.microsoft.com/office/drawing/2014/main" id="{3E450367-4F81-4517-A392-C802CB03DFF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34593" b="33407"/>
          <a:stretch/>
        </p:blipFill>
        <p:spPr bwMode="auto">
          <a:xfrm>
            <a:off x="590153" y="5153217"/>
            <a:ext cx="2143125" cy="6858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2" descr="Consulting Services - The International EdTech Blog with Matt ...">
            <a:extLst>
              <a:ext uri="{FF2B5EF4-FFF2-40B4-BE49-F238E27FC236}">
                <a16:creationId xmlns:a16="http://schemas.microsoft.com/office/drawing/2014/main" id="{DD1F109C-C57C-4DA4-8AD0-B0C40C1ED13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60575" y="395929"/>
            <a:ext cx="436562" cy="43656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DC0E141A-8492-4328-8228-37BD008893A7}"/>
              </a:ext>
            </a:extLst>
          </p:cNvPr>
          <p:cNvSpPr>
            <a:spLocks noGrp="1"/>
          </p:cNvSpPr>
          <p:nvPr>
            <p:ph type="sldNum" sz="quarter" idx="4"/>
          </p:nvPr>
        </p:nvSpPr>
        <p:spPr/>
        <p:txBody>
          <a:bodyPr/>
          <a:lstStyle/>
          <a:p>
            <a:fld id="{54721A9B-34A7-4855-82EE-AAF4BC367DA2}" type="slidenum">
              <a:rPr lang="en-US" smtClean="0"/>
              <a:pPr/>
              <a:t>6</a:t>
            </a:fld>
            <a:r>
              <a:rPr lang="en-US"/>
              <a:t> | EMPEA</a:t>
            </a:r>
            <a:endParaRPr lang="en-US" dirty="0"/>
          </a:p>
        </p:txBody>
      </p:sp>
    </p:spTree>
    <p:extLst>
      <p:ext uri="{BB962C8B-B14F-4D97-AF65-F5344CB8AC3E}">
        <p14:creationId xmlns:p14="http://schemas.microsoft.com/office/powerpoint/2010/main" val="4123650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a:xfrm>
            <a:off x="2070100" y="1102318"/>
            <a:ext cx="9766300" cy="4406966"/>
          </a:xfrm>
        </p:spPr>
        <p:txBody>
          <a:bodyPr>
            <a:noAutofit/>
          </a:bodyPr>
          <a:lstStyle/>
          <a:p>
            <a:pPr marL="0" indent="0" fontAlgn="base">
              <a:lnSpc>
                <a:spcPct val="100000"/>
              </a:lnSpc>
              <a:spcBef>
                <a:spcPts val="0"/>
              </a:spcBef>
              <a:spcAft>
                <a:spcPts val="800"/>
              </a:spcAft>
              <a:buNone/>
            </a:pPr>
            <a:r>
              <a:rPr lang="en-US" sz="1800" b="1" dirty="0"/>
              <a:t>Geek+</a:t>
            </a:r>
            <a:r>
              <a:rPr lang="en-US" sz="1800" dirty="0"/>
              <a:t> raised a </a:t>
            </a:r>
            <a:r>
              <a:rPr lang="en-US" sz="1800" u="sng" dirty="0">
                <a:hlinkClick r:id="rId2"/>
              </a:rPr>
              <a:t>USD50m Series C extension</a:t>
            </a:r>
            <a:r>
              <a:rPr lang="en-US" sz="1800" dirty="0"/>
              <a:t> from V Fund, </a:t>
            </a:r>
            <a:r>
              <a:rPr lang="en-US" sz="1800" dirty="0" err="1"/>
              <a:t>Redview</a:t>
            </a:r>
            <a:r>
              <a:rPr lang="en-US" sz="1800" dirty="0"/>
              <a:t> Capital, and Vertex Ventures, after raising a </a:t>
            </a:r>
            <a:r>
              <a:rPr lang="en-US" sz="1800" u="sng" dirty="0">
                <a:hlinkClick r:id="rId3"/>
              </a:rPr>
              <a:t>USD150m Series C1</a:t>
            </a:r>
            <a:r>
              <a:rPr lang="en-US" sz="1800" dirty="0"/>
              <a:t> in 2019 led by GGV Capital, D1 Capital, and Warburg Pincus.</a:t>
            </a:r>
          </a:p>
          <a:p>
            <a:pPr marL="0" indent="0" fontAlgn="base">
              <a:lnSpc>
                <a:spcPct val="100000"/>
              </a:lnSpc>
              <a:spcBef>
                <a:spcPts val="0"/>
              </a:spcBef>
              <a:spcAft>
                <a:spcPts val="800"/>
              </a:spcAft>
              <a:buNone/>
            </a:pPr>
            <a:br>
              <a:rPr lang="en-US" sz="1800" dirty="0"/>
            </a:br>
            <a:r>
              <a:rPr lang="en-US" sz="1800" b="1" dirty="0" err="1"/>
              <a:t>Keenon</a:t>
            </a:r>
            <a:r>
              <a:rPr lang="en-US" sz="1800" b="1" dirty="0"/>
              <a:t> Robotics</a:t>
            </a:r>
            <a:r>
              <a:rPr lang="en-US" sz="1800" dirty="0"/>
              <a:t> raised a </a:t>
            </a:r>
            <a:r>
              <a:rPr lang="en-US" sz="1800" u="sng" dirty="0">
                <a:hlinkClick r:id="rId4"/>
              </a:rPr>
              <a:t>USD28m Series B</a:t>
            </a:r>
            <a:r>
              <a:rPr lang="en-US" sz="1800" dirty="0"/>
              <a:t> led by Source Code Capital, Walden International, and others.</a:t>
            </a:r>
          </a:p>
          <a:p>
            <a:pPr marL="0" indent="0" fontAlgn="base">
              <a:lnSpc>
                <a:spcPct val="100000"/>
              </a:lnSpc>
              <a:spcBef>
                <a:spcPts val="0"/>
              </a:spcBef>
              <a:spcAft>
                <a:spcPts val="800"/>
              </a:spcAft>
              <a:buNone/>
            </a:pPr>
            <a:br>
              <a:rPr lang="en-US" sz="1800" dirty="0"/>
            </a:br>
            <a:r>
              <a:rPr lang="en-US" sz="1800" b="1" dirty="0" err="1"/>
              <a:t>Pudu</a:t>
            </a:r>
            <a:r>
              <a:rPr lang="en-US" sz="1800" b="1" dirty="0"/>
              <a:t> Technology</a:t>
            </a:r>
            <a:r>
              <a:rPr lang="en-US" sz="1800" dirty="0"/>
              <a:t> raised a </a:t>
            </a:r>
            <a:r>
              <a:rPr lang="en-US" sz="1800" u="sng" dirty="0">
                <a:hlinkClick r:id="rId5"/>
              </a:rPr>
              <a:t>USD15m Series B</a:t>
            </a:r>
            <a:r>
              <a:rPr lang="en-US" sz="1800" dirty="0"/>
              <a:t> from </a:t>
            </a:r>
            <a:r>
              <a:rPr lang="en-US" sz="1800" b="1" dirty="0" err="1"/>
              <a:t>Meituan</a:t>
            </a:r>
            <a:r>
              <a:rPr lang="en-US" sz="1800" dirty="0"/>
              <a:t>.</a:t>
            </a:r>
          </a:p>
          <a:p>
            <a:pPr marL="0" indent="0" fontAlgn="base">
              <a:lnSpc>
                <a:spcPct val="100000"/>
              </a:lnSpc>
              <a:spcBef>
                <a:spcPts val="0"/>
              </a:spcBef>
              <a:spcAft>
                <a:spcPts val="800"/>
              </a:spcAft>
              <a:buNone/>
            </a:pPr>
            <a:br>
              <a:rPr lang="en-US" sz="1800" dirty="0"/>
            </a:br>
            <a:r>
              <a:rPr lang="en-US" sz="1800" b="1" dirty="0" err="1"/>
              <a:t>VisionNav</a:t>
            </a:r>
            <a:r>
              <a:rPr lang="en-US" sz="1800" b="1" dirty="0"/>
              <a:t> Robotics</a:t>
            </a:r>
            <a:r>
              <a:rPr lang="en-US" sz="1800" dirty="0"/>
              <a:t> raised a </a:t>
            </a:r>
            <a:r>
              <a:rPr lang="en-US" sz="1800" u="sng" dirty="0">
                <a:hlinkClick r:id="rId6"/>
              </a:rPr>
              <a:t>USD14m Series B</a:t>
            </a:r>
            <a:r>
              <a:rPr lang="en-US" sz="1800" dirty="0"/>
              <a:t> led by Lenovo Capital.</a:t>
            </a:r>
          </a:p>
          <a:p>
            <a:pPr marL="0" indent="0" fontAlgn="base">
              <a:lnSpc>
                <a:spcPct val="100000"/>
              </a:lnSpc>
              <a:spcBef>
                <a:spcPts val="0"/>
              </a:spcBef>
              <a:spcAft>
                <a:spcPts val="800"/>
              </a:spcAft>
              <a:buNone/>
            </a:pPr>
            <a:br>
              <a:rPr lang="en-US" sz="1800" dirty="0"/>
            </a:br>
            <a:r>
              <a:rPr lang="en-US" sz="1800" b="1" dirty="0" err="1"/>
              <a:t>Galaxis</a:t>
            </a:r>
            <a:r>
              <a:rPr lang="en-US" sz="1800" b="1" dirty="0"/>
              <a:t> Technology</a:t>
            </a:r>
            <a:r>
              <a:rPr lang="en-US" sz="1800" dirty="0"/>
              <a:t> raised a </a:t>
            </a:r>
            <a:r>
              <a:rPr lang="en-US" sz="1800" u="sng" dirty="0">
                <a:hlinkClick r:id="rId7"/>
              </a:rPr>
              <a:t>USD14m Series D</a:t>
            </a:r>
            <a:r>
              <a:rPr lang="en-US" sz="1800" dirty="0"/>
              <a:t> led by China Capital Investment Group with </a:t>
            </a:r>
            <a:r>
              <a:rPr lang="en-US" sz="1800" dirty="0" err="1"/>
              <a:t>Oriza</a:t>
            </a:r>
            <a:r>
              <a:rPr lang="en-US" sz="1800" dirty="0"/>
              <a:t> Holdings, </a:t>
            </a:r>
            <a:r>
              <a:rPr lang="en-US" sz="1800" dirty="0" err="1"/>
              <a:t>Huagai</a:t>
            </a:r>
            <a:r>
              <a:rPr lang="en-US" sz="1800" dirty="0"/>
              <a:t> Capital, and others.</a:t>
            </a:r>
          </a:p>
          <a:p>
            <a:pPr marL="0" indent="0" fontAlgn="base">
              <a:lnSpc>
                <a:spcPct val="100000"/>
              </a:lnSpc>
              <a:spcBef>
                <a:spcPts val="0"/>
              </a:spcBef>
              <a:spcAft>
                <a:spcPts val="800"/>
              </a:spcAft>
              <a:buNone/>
            </a:pPr>
            <a:br>
              <a:rPr lang="en-US" sz="1800" dirty="0"/>
            </a:br>
            <a:r>
              <a:rPr lang="en-US" sz="1800" b="1" dirty="0"/>
              <a:t>Mech-Mind Robotics</a:t>
            </a:r>
            <a:r>
              <a:rPr lang="en-US" sz="1800" dirty="0"/>
              <a:t> raised a </a:t>
            </a:r>
            <a:r>
              <a:rPr lang="en-US" sz="1800" u="sng" dirty="0">
                <a:hlinkClick r:id="rId8"/>
              </a:rPr>
              <a:t>USD14m Series B</a:t>
            </a:r>
            <a:r>
              <a:rPr lang="en-US" sz="1800" dirty="0"/>
              <a:t> led by Sequoia Capital China.</a:t>
            </a:r>
          </a:p>
          <a:p>
            <a:pPr marL="0" indent="0">
              <a:lnSpc>
                <a:spcPct val="100000"/>
              </a:lnSpc>
              <a:spcBef>
                <a:spcPts val="0"/>
              </a:spcBef>
              <a:spcAft>
                <a:spcPts val="800"/>
              </a:spcAft>
              <a:buNone/>
            </a:pPr>
            <a:br>
              <a:rPr lang="en-US" sz="1800" dirty="0"/>
            </a:br>
            <a:r>
              <a:rPr lang="en-US" sz="1800" b="1" dirty="0" err="1"/>
              <a:t>Syrius</a:t>
            </a:r>
            <a:r>
              <a:rPr lang="en-US" sz="1800" dirty="0"/>
              <a:t> raised a </a:t>
            </a:r>
            <a:r>
              <a:rPr lang="en-US" sz="1800" u="sng" dirty="0">
                <a:hlinkClick r:id="rId9"/>
              </a:rPr>
              <a:t>USD10m Series A+</a:t>
            </a:r>
            <a:r>
              <a:rPr lang="en-US" sz="1800" dirty="0"/>
              <a:t>  led by Sequoia Capital China.</a:t>
            </a:r>
            <a:endParaRPr lang="en-US" sz="1800" dirty="0">
              <a:solidFill>
                <a:schemeClr val="accent2"/>
              </a:solidFill>
            </a:endParaRPr>
          </a:p>
        </p:txBody>
      </p:sp>
      <p:sp>
        <p:nvSpPr>
          <p:cNvPr id="4" name="Title 3"/>
          <p:cNvSpPr>
            <a:spLocks noGrp="1"/>
          </p:cNvSpPr>
          <p:nvPr>
            <p:ph type="title"/>
          </p:nvPr>
        </p:nvSpPr>
        <p:spPr/>
        <p:txBody>
          <a:bodyPr/>
          <a:lstStyle/>
          <a:p>
            <a:r>
              <a:rPr lang="en-US" b="1" dirty="0"/>
              <a:t>China | Sector to Watch: Industrial Robotics</a:t>
            </a:r>
          </a:p>
        </p:txBody>
      </p:sp>
      <p:pic>
        <p:nvPicPr>
          <p:cNvPr id="10242" name="Picture 2" descr="Robot Icons No Attribution PNG Transparent Background, Free ...">
            <a:extLst>
              <a:ext uri="{FF2B5EF4-FFF2-40B4-BE49-F238E27FC236}">
                <a16:creationId xmlns:a16="http://schemas.microsoft.com/office/drawing/2014/main" id="{4EC38271-04E1-4888-AD20-9C66775207B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86998" y="5736877"/>
            <a:ext cx="397032" cy="3970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Robot Icons No Attribution PNG Transparent Background, Free ...">
            <a:extLst>
              <a:ext uri="{FF2B5EF4-FFF2-40B4-BE49-F238E27FC236}">
                <a16:creationId xmlns:a16="http://schemas.microsoft.com/office/drawing/2014/main" id="{081CA383-5F01-4AB7-80E1-162FBA1466C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86998" y="4385361"/>
            <a:ext cx="397032" cy="3970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Robot Icons No Attribution PNG Transparent Background, Free ...">
            <a:extLst>
              <a:ext uri="{FF2B5EF4-FFF2-40B4-BE49-F238E27FC236}">
                <a16:creationId xmlns:a16="http://schemas.microsoft.com/office/drawing/2014/main" id="{E7427B64-2E2E-4B69-A8CD-84CB0322F38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91932" y="2909568"/>
            <a:ext cx="397032" cy="39703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Robot Icons No Attribution PNG Transparent Background, Free ...">
            <a:extLst>
              <a:ext uri="{FF2B5EF4-FFF2-40B4-BE49-F238E27FC236}">
                <a16:creationId xmlns:a16="http://schemas.microsoft.com/office/drawing/2014/main" id="{0B3F2618-0E1A-45CA-A43F-980E61D1FF4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50500" y="2169141"/>
            <a:ext cx="397032" cy="3970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Robot Icons No Attribution PNG Transparent Background, Free ...">
            <a:extLst>
              <a:ext uri="{FF2B5EF4-FFF2-40B4-BE49-F238E27FC236}">
                <a16:creationId xmlns:a16="http://schemas.microsoft.com/office/drawing/2014/main" id="{695B0064-798C-4C59-BA71-19602A7F327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50500" y="1227551"/>
            <a:ext cx="397032" cy="39703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Robot Icons No Attribution PNG Transparent Background, Free ...">
            <a:extLst>
              <a:ext uri="{FF2B5EF4-FFF2-40B4-BE49-F238E27FC236}">
                <a16:creationId xmlns:a16="http://schemas.microsoft.com/office/drawing/2014/main" id="{FB6F40AC-6FAA-41E7-A831-2175288DBCA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91932" y="3564123"/>
            <a:ext cx="397032" cy="39703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Robot Icons No Attribution PNG Transparent Background, Free ...">
            <a:extLst>
              <a:ext uri="{FF2B5EF4-FFF2-40B4-BE49-F238E27FC236}">
                <a16:creationId xmlns:a16="http://schemas.microsoft.com/office/drawing/2014/main" id="{A8FF16BD-AEBE-48B3-A909-76F7295EF5F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86998" y="5178002"/>
            <a:ext cx="397032" cy="397032"/>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2176310E-4277-4601-8C3E-5C26A727A190}"/>
              </a:ext>
            </a:extLst>
          </p:cNvPr>
          <p:cNvSpPr/>
          <p:nvPr/>
        </p:nvSpPr>
        <p:spPr>
          <a:xfrm>
            <a:off x="488141" y="1172691"/>
            <a:ext cx="1203791" cy="523220"/>
          </a:xfrm>
          <a:prstGeom prst="rect">
            <a:avLst/>
          </a:prstGeom>
        </p:spPr>
        <p:txBody>
          <a:bodyPr wrap="none">
            <a:spAutoFit/>
          </a:bodyPr>
          <a:lstStyle/>
          <a:p>
            <a:pPr algn="r"/>
            <a:r>
              <a:rPr lang="en-US" sz="1400" b="1" dirty="0">
                <a:solidFill>
                  <a:schemeClr val="accent2"/>
                </a:solidFill>
                <a:latin typeface="Humnst777 BT" panose="020B0603030504020204"/>
              </a:rPr>
              <a:t>WAREHOUSE</a:t>
            </a:r>
          </a:p>
          <a:p>
            <a:pPr algn="r"/>
            <a:r>
              <a:rPr lang="en-US" sz="1400" b="1" dirty="0">
                <a:solidFill>
                  <a:schemeClr val="accent2"/>
                </a:solidFill>
                <a:latin typeface="Humnst777 BT" panose="020B0603030504020204"/>
              </a:rPr>
              <a:t>ROBOTS</a:t>
            </a:r>
          </a:p>
        </p:txBody>
      </p:sp>
      <p:sp>
        <p:nvSpPr>
          <p:cNvPr id="33" name="Rectangle 32">
            <a:extLst>
              <a:ext uri="{FF2B5EF4-FFF2-40B4-BE49-F238E27FC236}">
                <a16:creationId xmlns:a16="http://schemas.microsoft.com/office/drawing/2014/main" id="{E41344B5-D9D2-4D6A-B633-93719EF59D75}"/>
              </a:ext>
            </a:extLst>
          </p:cNvPr>
          <p:cNvSpPr/>
          <p:nvPr/>
        </p:nvSpPr>
        <p:spPr>
          <a:xfrm>
            <a:off x="488141" y="5687569"/>
            <a:ext cx="1203791" cy="523220"/>
          </a:xfrm>
          <a:prstGeom prst="rect">
            <a:avLst/>
          </a:prstGeom>
        </p:spPr>
        <p:txBody>
          <a:bodyPr wrap="none">
            <a:spAutoFit/>
          </a:bodyPr>
          <a:lstStyle/>
          <a:p>
            <a:pPr algn="r"/>
            <a:r>
              <a:rPr lang="en-US" sz="1400" b="1" dirty="0">
                <a:solidFill>
                  <a:schemeClr val="accent2"/>
                </a:solidFill>
                <a:latin typeface="Humnst777 BT" panose="020B0603030504020204"/>
              </a:rPr>
              <a:t>WAREHOUSE</a:t>
            </a:r>
          </a:p>
          <a:p>
            <a:pPr algn="r"/>
            <a:r>
              <a:rPr lang="en-US" sz="1400" b="1" dirty="0">
                <a:solidFill>
                  <a:schemeClr val="accent2"/>
                </a:solidFill>
                <a:latin typeface="Humnst777 BT" panose="020B0603030504020204"/>
              </a:rPr>
              <a:t>ROBOTS</a:t>
            </a:r>
          </a:p>
        </p:txBody>
      </p:sp>
      <p:sp>
        <p:nvSpPr>
          <p:cNvPr id="35" name="Rectangle 34">
            <a:extLst>
              <a:ext uri="{FF2B5EF4-FFF2-40B4-BE49-F238E27FC236}">
                <a16:creationId xmlns:a16="http://schemas.microsoft.com/office/drawing/2014/main" id="{7D868A34-B093-4191-8BCB-B9264F4D519C}"/>
              </a:ext>
            </a:extLst>
          </p:cNvPr>
          <p:cNvSpPr/>
          <p:nvPr/>
        </p:nvSpPr>
        <p:spPr>
          <a:xfrm>
            <a:off x="246472" y="2117994"/>
            <a:ext cx="1445460" cy="523220"/>
          </a:xfrm>
          <a:prstGeom prst="rect">
            <a:avLst/>
          </a:prstGeom>
        </p:spPr>
        <p:txBody>
          <a:bodyPr wrap="none">
            <a:spAutoFit/>
          </a:bodyPr>
          <a:lstStyle/>
          <a:p>
            <a:pPr algn="r"/>
            <a:r>
              <a:rPr lang="en-US" sz="1400" b="1" dirty="0">
                <a:solidFill>
                  <a:schemeClr val="accent1"/>
                </a:solidFill>
                <a:latin typeface="Humnst777 BT" panose="020B0603030504020204"/>
              </a:rPr>
              <a:t>RESTAURANT</a:t>
            </a:r>
          </a:p>
          <a:p>
            <a:pPr algn="r"/>
            <a:r>
              <a:rPr lang="en-US" sz="1400" b="1" dirty="0">
                <a:solidFill>
                  <a:schemeClr val="accent1"/>
                </a:solidFill>
                <a:latin typeface="Humnst777 BT" panose="020B0603030504020204"/>
              </a:rPr>
              <a:t>SERVICE ROBOTS</a:t>
            </a:r>
          </a:p>
        </p:txBody>
      </p:sp>
      <p:sp>
        <p:nvSpPr>
          <p:cNvPr id="37" name="Rectangle 36">
            <a:extLst>
              <a:ext uri="{FF2B5EF4-FFF2-40B4-BE49-F238E27FC236}">
                <a16:creationId xmlns:a16="http://schemas.microsoft.com/office/drawing/2014/main" id="{AEE3FB1C-310C-4C80-BE53-6049D1335F20}"/>
              </a:ext>
            </a:extLst>
          </p:cNvPr>
          <p:cNvSpPr/>
          <p:nvPr/>
        </p:nvSpPr>
        <p:spPr>
          <a:xfrm>
            <a:off x="145034" y="2860255"/>
            <a:ext cx="1546898" cy="523220"/>
          </a:xfrm>
          <a:prstGeom prst="rect">
            <a:avLst/>
          </a:prstGeom>
        </p:spPr>
        <p:txBody>
          <a:bodyPr wrap="none">
            <a:spAutoFit/>
          </a:bodyPr>
          <a:lstStyle/>
          <a:p>
            <a:pPr algn="r"/>
            <a:r>
              <a:rPr lang="en-US" sz="1400" b="1" dirty="0">
                <a:solidFill>
                  <a:schemeClr val="accent3"/>
                </a:solidFill>
                <a:latin typeface="Humnst777 BT" panose="020B0603030504020204"/>
              </a:rPr>
              <a:t>INDOOR</a:t>
            </a:r>
          </a:p>
          <a:p>
            <a:pPr algn="r"/>
            <a:r>
              <a:rPr lang="en-US" sz="1400" b="1" dirty="0">
                <a:solidFill>
                  <a:schemeClr val="accent3"/>
                </a:solidFill>
                <a:latin typeface="Humnst777 BT" panose="020B0603030504020204"/>
              </a:rPr>
              <a:t>DELIVERY ROBOTS</a:t>
            </a:r>
          </a:p>
        </p:txBody>
      </p:sp>
      <p:sp>
        <p:nvSpPr>
          <p:cNvPr id="39" name="Rectangle 38">
            <a:extLst>
              <a:ext uri="{FF2B5EF4-FFF2-40B4-BE49-F238E27FC236}">
                <a16:creationId xmlns:a16="http://schemas.microsoft.com/office/drawing/2014/main" id="{BD4DD114-9D75-44D8-8478-3320CE7D5773}"/>
              </a:ext>
            </a:extLst>
          </p:cNvPr>
          <p:cNvSpPr/>
          <p:nvPr/>
        </p:nvSpPr>
        <p:spPr>
          <a:xfrm>
            <a:off x="317710" y="3457358"/>
            <a:ext cx="1374222" cy="738664"/>
          </a:xfrm>
          <a:prstGeom prst="rect">
            <a:avLst/>
          </a:prstGeom>
        </p:spPr>
        <p:txBody>
          <a:bodyPr wrap="none">
            <a:spAutoFit/>
          </a:bodyPr>
          <a:lstStyle/>
          <a:p>
            <a:pPr algn="r"/>
            <a:r>
              <a:rPr lang="en-US" sz="1400" b="1" cap="all" dirty="0">
                <a:solidFill>
                  <a:schemeClr val="accent5"/>
                </a:solidFill>
                <a:latin typeface="Humnst777 BT" panose="020B0603030504020204"/>
              </a:rPr>
              <a:t>industrial</a:t>
            </a:r>
          </a:p>
          <a:p>
            <a:pPr algn="r"/>
            <a:r>
              <a:rPr lang="en-US" sz="1400" b="1" cap="all" dirty="0">
                <a:solidFill>
                  <a:schemeClr val="accent5"/>
                </a:solidFill>
                <a:latin typeface="Humnst777 BT" panose="020B0603030504020204"/>
              </a:rPr>
              <a:t>autonomous</a:t>
            </a:r>
          </a:p>
          <a:p>
            <a:pPr algn="r"/>
            <a:r>
              <a:rPr lang="en-US" sz="1400" b="1" cap="all" dirty="0">
                <a:solidFill>
                  <a:schemeClr val="accent5"/>
                </a:solidFill>
                <a:latin typeface="Humnst777 BT" panose="020B0603030504020204"/>
              </a:rPr>
              <a:t>vehicle tech</a:t>
            </a:r>
          </a:p>
        </p:txBody>
      </p:sp>
      <p:sp>
        <p:nvSpPr>
          <p:cNvPr id="41" name="Rectangle 40">
            <a:extLst>
              <a:ext uri="{FF2B5EF4-FFF2-40B4-BE49-F238E27FC236}">
                <a16:creationId xmlns:a16="http://schemas.microsoft.com/office/drawing/2014/main" id="{41B92404-CBF8-428F-8655-37CB69D025BC}"/>
              </a:ext>
            </a:extLst>
          </p:cNvPr>
          <p:cNvSpPr/>
          <p:nvPr/>
        </p:nvSpPr>
        <p:spPr>
          <a:xfrm>
            <a:off x="752316" y="4358073"/>
            <a:ext cx="939616" cy="523220"/>
          </a:xfrm>
          <a:prstGeom prst="rect">
            <a:avLst/>
          </a:prstGeom>
        </p:spPr>
        <p:txBody>
          <a:bodyPr wrap="none">
            <a:spAutoFit/>
          </a:bodyPr>
          <a:lstStyle/>
          <a:p>
            <a:pPr algn="r"/>
            <a:r>
              <a:rPr lang="en-US" sz="1400" b="1" dirty="0">
                <a:latin typeface="Humnst777 BT" panose="020B0603030504020204"/>
              </a:rPr>
              <a:t>LOGISTICS</a:t>
            </a:r>
          </a:p>
          <a:p>
            <a:pPr algn="r"/>
            <a:r>
              <a:rPr lang="en-US" sz="1400" b="1" dirty="0">
                <a:latin typeface="Humnst777 BT" panose="020B0603030504020204"/>
              </a:rPr>
              <a:t>ROBOTS</a:t>
            </a:r>
          </a:p>
        </p:txBody>
      </p:sp>
      <p:sp>
        <p:nvSpPr>
          <p:cNvPr id="43" name="Rectangle 42">
            <a:extLst>
              <a:ext uri="{FF2B5EF4-FFF2-40B4-BE49-F238E27FC236}">
                <a16:creationId xmlns:a16="http://schemas.microsoft.com/office/drawing/2014/main" id="{B6E1FD88-FCBE-4B25-95A6-57179D9F2691}"/>
              </a:ext>
            </a:extLst>
          </p:cNvPr>
          <p:cNvSpPr/>
          <p:nvPr/>
        </p:nvSpPr>
        <p:spPr>
          <a:xfrm>
            <a:off x="180300" y="5136632"/>
            <a:ext cx="1511632" cy="523220"/>
          </a:xfrm>
          <a:prstGeom prst="rect">
            <a:avLst/>
          </a:prstGeom>
        </p:spPr>
        <p:txBody>
          <a:bodyPr wrap="none">
            <a:spAutoFit/>
          </a:bodyPr>
          <a:lstStyle/>
          <a:p>
            <a:pPr algn="r"/>
            <a:r>
              <a:rPr lang="en-US" sz="1400" b="1" dirty="0">
                <a:solidFill>
                  <a:srgbClr val="0070C0"/>
                </a:solidFill>
                <a:latin typeface="Humnst777 BT" panose="020B0603030504020204"/>
              </a:rPr>
              <a:t>INDUSTRIAL</a:t>
            </a:r>
          </a:p>
          <a:p>
            <a:pPr algn="r"/>
            <a:r>
              <a:rPr lang="en-US" sz="1400" b="1" dirty="0">
                <a:solidFill>
                  <a:srgbClr val="0070C0"/>
                </a:solidFill>
                <a:latin typeface="Humnst777 BT" panose="020B0603030504020204"/>
              </a:rPr>
              <a:t>SORTING ROBOTS</a:t>
            </a:r>
          </a:p>
        </p:txBody>
      </p:sp>
      <p:pic>
        <p:nvPicPr>
          <p:cNvPr id="45" name="Picture 2" descr="Robot Icons No Attribution PNG Transparent Background, Free ...">
            <a:extLst>
              <a:ext uri="{FF2B5EF4-FFF2-40B4-BE49-F238E27FC236}">
                <a16:creationId xmlns:a16="http://schemas.microsoft.com/office/drawing/2014/main" id="{22F79685-D6D6-49B3-AA73-7DF1EC74569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26864" y="470719"/>
            <a:ext cx="286002" cy="286002"/>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06771BBB-8C6C-4DFD-8B89-B9DCBB33315E}"/>
              </a:ext>
            </a:extLst>
          </p:cNvPr>
          <p:cNvSpPr>
            <a:spLocks noGrp="1"/>
          </p:cNvSpPr>
          <p:nvPr>
            <p:ph type="sldNum" sz="quarter" idx="4"/>
          </p:nvPr>
        </p:nvSpPr>
        <p:spPr/>
        <p:txBody>
          <a:bodyPr/>
          <a:lstStyle/>
          <a:p>
            <a:fld id="{54721A9B-34A7-4855-82EE-AAF4BC367DA2}" type="slidenum">
              <a:rPr lang="en-US" smtClean="0"/>
              <a:pPr/>
              <a:t>7</a:t>
            </a:fld>
            <a:r>
              <a:rPr lang="en-US"/>
              <a:t> | EMPEA</a:t>
            </a:r>
            <a:endParaRPr lang="en-US" dirty="0"/>
          </a:p>
        </p:txBody>
      </p:sp>
    </p:spTree>
    <p:extLst>
      <p:ext uri="{BB962C8B-B14F-4D97-AF65-F5344CB8AC3E}">
        <p14:creationId xmlns:p14="http://schemas.microsoft.com/office/powerpoint/2010/main" val="2315852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a:xfrm>
            <a:off x="2108200" y="890386"/>
            <a:ext cx="9424162" cy="4406966"/>
          </a:xfrm>
        </p:spPr>
        <p:txBody>
          <a:bodyPr>
            <a:noAutofit/>
          </a:bodyPr>
          <a:lstStyle/>
          <a:p>
            <a:pPr marL="0" indent="0" fontAlgn="base">
              <a:lnSpc>
                <a:spcPct val="100000"/>
              </a:lnSpc>
              <a:spcBef>
                <a:spcPts val="0"/>
              </a:spcBef>
              <a:buNone/>
            </a:pPr>
            <a:r>
              <a:rPr lang="en-US" sz="1600" b="1" dirty="0"/>
              <a:t>Ninja Van</a:t>
            </a:r>
            <a:r>
              <a:rPr lang="en-US" sz="1600" dirty="0"/>
              <a:t>, a Singapore-based package delivery logistics platform, raised a </a:t>
            </a:r>
            <a:r>
              <a:rPr lang="en-US" sz="1600" u="sng" dirty="0">
                <a:hlinkClick r:id="rId2"/>
              </a:rPr>
              <a:t>USD279m Series D</a:t>
            </a:r>
            <a:r>
              <a:rPr lang="en-US" sz="1600" dirty="0"/>
              <a:t> from Monk’s Hill Ventures, GGV, B Capital Group, </a:t>
            </a:r>
            <a:r>
              <a:rPr lang="en-US" sz="1600" b="1" dirty="0"/>
              <a:t>Grab</a:t>
            </a:r>
            <a:r>
              <a:rPr lang="en-US" sz="1600" dirty="0"/>
              <a:t>,</a:t>
            </a:r>
            <a:r>
              <a:rPr lang="en-US" sz="1600" b="1" dirty="0"/>
              <a:t> </a:t>
            </a:r>
            <a:r>
              <a:rPr lang="en-US" sz="1600" dirty="0"/>
              <a:t>and</a:t>
            </a:r>
            <a:r>
              <a:rPr lang="en-US" sz="1600" b="1" dirty="0"/>
              <a:t> </a:t>
            </a:r>
            <a:r>
              <a:rPr lang="en-US" sz="1600" dirty="0"/>
              <a:t>others.  </a:t>
            </a:r>
          </a:p>
          <a:p>
            <a:pPr marL="0" indent="0" fontAlgn="base">
              <a:lnSpc>
                <a:spcPct val="100000"/>
              </a:lnSpc>
              <a:spcBef>
                <a:spcPts val="0"/>
              </a:spcBef>
              <a:buNone/>
            </a:pPr>
            <a:br>
              <a:rPr lang="en-US" sz="1600" dirty="0"/>
            </a:br>
            <a:r>
              <a:rPr lang="en-US" sz="1600" b="1" dirty="0"/>
              <a:t>Kopi </a:t>
            </a:r>
            <a:r>
              <a:rPr lang="en-US" sz="1600" b="1" dirty="0" err="1"/>
              <a:t>Kenangan</a:t>
            </a:r>
            <a:r>
              <a:rPr lang="en-US" sz="1600" dirty="0"/>
              <a:t>, an app-driven grab-and-go coffee chain in Indonesia, raised a </a:t>
            </a:r>
            <a:r>
              <a:rPr lang="en-US" sz="1600" u="sng" dirty="0">
                <a:hlinkClick r:id="rId3"/>
              </a:rPr>
              <a:t>USD109m Series B</a:t>
            </a:r>
            <a:r>
              <a:rPr lang="en-US" sz="1600" dirty="0"/>
              <a:t> led by Sequoia Capital India with B Capital, Singaporean family office Kunlun, and others. </a:t>
            </a:r>
          </a:p>
          <a:p>
            <a:pPr marL="0" indent="0" fontAlgn="base">
              <a:lnSpc>
                <a:spcPct val="100000"/>
              </a:lnSpc>
              <a:spcBef>
                <a:spcPts val="0"/>
              </a:spcBef>
              <a:buNone/>
            </a:pPr>
            <a:br>
              <a:rPr lang="en-US" sz="1600" dirty="0"/>
            </a:br>
            <a:r>
              <a:rPr lang="en-US" sz="1600" b="1" dirty="0"/>
              <a:t>Kargo Technologies</a:t>
            </a:r>
            <a:r>
              <a:rPr lang="en-US" sz="1600" dirty="0"/>
              <a:t>, an Indonesian logistics startup founded by ex-</a:t>
            </a:r>
            <a:r>
              <a:rPr lang="en-US" sz="1600" b="1" dirty="0"/>
              <a:t>Uber</a:t>
            </a:r>
            <a:r>
              <a:rPr lang="en-US" sz="1600" dirty="0"/>
              <a:t> Asia exec Tiger Fang, raised a </a:t>
            </a:r>
            <a:r>
              <a:rPr lang="en-US" sz="1600" u="sng" dirty="0">
                <a:hlinkClick r:id="rId4"/>
              </a:rPr>
              <a:t>USD31m Series A</a:t>
            </a:r>
            <a:r>
              <a:rPr lang="en-US" sz="1600" dirty="0"/>
              <a:t> from Tenaya Capital, Sequoia India, </a:t>
            </a:r>
            <a:r>
              <a:rPr lang="en-US" sz="1600" dirty="0" err="1"/>
              <a:t>Mirae</a:t>
            </a:r>
            <a:r>
              <a:rPr lang="en-US" sz="1600" dirty="0"/>
              <a:t> Asset Management, and </a:t>
            </a:r>
            <a:r>
              <a:rPr lang="en-US" sz="1600" dirty="0" err="1"/>
              <a:t>Intudo</a:t>
            </a:r>
            <a:r>
              <a:rPr lang="en-US" sz="1600" dirty="0"/>
              <a:t> Ventures. </a:t>
            </a:r>
          </a:p>
          <a:p>
            <a:pPr marL="0" indent="0" fontAlgn="base">
              <a:lnSpc>
                <a:spcPct val="100000"/>
              </a:lnSpc>
              <a:spcBef>
                <a:spcPts val="0"/>
              </a:spcBef>
              <a:buNone/>
            </a:pPr>
            <a:br>
              <a:rPr lang="en-US" sz="1600" dirty="0"/>
            </a:br>
            <a:r>
              <a:rPr lang="en-US" sz="1600" b="1" dirty="0" err="1"/>
              <a:t>Synqa</a:t>
            </a:r>
            <a:r>
              <a:rPr lang="en-US" sz="1600" dirty="0"/>
              <a:t> (formerly </a:t>
            </a:r>
            <a:r>
              <a:rPr lang="en-US" sz="1600" dirty="0" err="1"/>
              <a:t>Omise</a:t>
            </a:r>
            <a:r>
              <a:rPr lang="en-US" sz="1600" dirty="0"/>
              <a:t> Holdings), a Thailand-based digital payments fintech, raised a </a:t>
            </a:r>
            <a:r>
              <a:rPr lang="en-US" sz="1600" u="sng" dirty="0">
                <a:hlinkClick r:id="rId5"/>
              </a:rPr>
              <a:t>USD80m Series C</a:t>
            </a:r>
            <a:r>
              <a:rPr lang="en-US" sz="1600" dirty="0"/>
              <a:t> led by SCB 10X, the VC arm of Siam Commercial Bank, and asset manager </a:t>
            </a:r>
            <a:r>
              <a:rPr lang="en-US" sz="1600" dirty="0" err="1"/>
              <a:t>Sparx</a:t>
            </a:r>
            <a:r>
              <a:rPr lang="en-US" sz="1600" dirty="0"/>
              <a:t> Group.</a:t>
            </a:r>
          </a:p>
          <a:p>
            <a:pPr marL="0" indent="0" fontAlgn="base">
              <a:lnSpc>
                <a:spcPct val="100000"/>
              </a:lnSpc>
              <a:spcBef>
                <a:spcPts val="0"/>
              </a:spcBef>
              <a:buNone/>
            </a:pPr>
            <a:br>
              <a:rPr lang="en-US" sz="1600" dirty="0"/>
            </a:br>
            <a:r>
              <a:rPr lang="en-US" sz="1600" dirty="0"/>
              <a:t>Digital wallet </a:t>
            </a:r>
            <a:r>
              <a:rPr lang="en-US" sz="1600" dirty="0" err="1"/>
              <a:t>fintechs</a:t>
            </a:r>
            <a:r>
              <a:rPr lang="en-US" sz="1600" dirty="0"/>
              <a:t> </a:t>
            </a:r>
            <a:r>
              <a:rPr lang="en-US" sz="1600" b="1" dirty="0"/>
              <a:t>Ovo</a:t>
            </a:r>
            <a:r>
              <a:rPr lang="en-US" sz="1600" dirty="0"/>
              <a:t> (backed by </a:t>
            </a:r>
            <a:r>
              <a:rPr lang="en-US" sz="1600" b="1" dirty="0"/>
              <a:t>Grab</a:t>
            </a:r>
            <a:r>
              <a:rPr lang="en-US" sz="1600" dirty="0"/>
              <a:t> and </a:t>
            </a:r>
            <a:r>
              <a:rPr lang="en-US" sz="1600" b="1" dirty="0"/>
              <a:t>SoftBank</a:t>
            </a:r>
            <a:r>
              <a:rPr lang="en-US" sz="1600" dirty="0"/>
              <a:t>) and </a:t>
            </a:r>
            <a:r>
              <a:rPr lang="en-US" sz="1600" b="1" dirty="0"/>
              <a:t>Dana</a:t>
            </a:r>
            <a:r>
              <a:rPr lang="en-US" sz="1600" dirty="0"/>
              <a:t> (backed by </a:t>
            </a:r>
            <a:r>
              <a:rPr lang="en-US" sz="1600" b="1" dirty="0"/>
              <a:t>Ant </a:t>
            </a:r>
          </a:p>
          <a:p>
            <a:pPr marL="0" indent="0" fontAlgn="base">
              <a:lnSpc>
                <a:spcPct val="100000"/>
              </a:lnSpc>
              <a:spcBef>
                <a:spcPts val="0"/>
              </a:spcBef>
              <a:buNone/>
            </a:pPr>
            <a:r>
              <a:rPr lang="en-US" sz="1600" b="1" dirty="0"/>
              <a:t>Group</a:t>
            </a:r>
            <a:r>
              <a:rPr lang="en-US" sz="1600" dirty="0"/>
              <a:t>) </a:t>
            </a:r>
            <a:r>
              <a:rPr lang="en-US" sz="1600" u="sng" dirty="0">
                <a:hlinkClick r:id="rId6"/>
              </a:rPr>
              <a:t>announced a merger</a:t>
            </a:r>
            <a:r>
              <a:rPr lang="en-US" sz="1600" dirty="0"/>
              <a:t> to compete against </a:t>
            </a:r>
            <a:r>
              <a:rPr lang="en-US" sz="1600" b="1" dirty="0" err="1"/>
              <a:t>GoPay</a:t>
            </a:r>
            <a:r>
              <a:rPr lang="en-US" sz="1600" dirty="0"/>
              <a:t>. </a:t>
            </a:r>
          </a:p>
          <a:p>
            <a:pPr marL="0" indent="0">
              <a:lnSpc>
                <a:spcPct val="100000"/>
              </a:lnSpc>
              <a:spcBef>
                <a:spcPts val="0"/>
              </a:spcBef>
              <a:buNone/>
            </a:pPr>
            <a:br>
              <a:rPr lang="en-US" sz="1600" dirty="0">
                <a:effectLst>
                  <a:outerShdw blurRad="38100" dist="38100" dir="2700000" algn="tl">
                    <a:srgbClr val="000000">
                      <a:alpha val="43137"/>
                    </a:srgbClr>
                  </a:outerShdw>
                </a:effectLst>
              </a:rPr>
            </a:br>
            <a:br>
              <a:rPr lang="en-US" sz="1600" dirty="0"/>
            </a:br>
            <a:endParaRPr lang="en-US" sz="1600" dirty="0"/>
          </a:p>
        </p:txBody>
      </p:sp>
      <p:sp>
        <p:nvSpPr>
          <p:cNvPr id="4" name="Title 3"/>
          <p:cNvSpPr>
            <a:spLocks noGrp="1"/>
          </p:cNvSpPr>
          <p:nvPr>
            <p:ph type="title"/>
          </p:nvPr>
        </p:nvSpPr>
        <p:spPr/>
        <p:txBody>
          <a:bodyPr/>
          <a:lstStyle/>
          <a:p>
            <a:r>
              <a:rPr lang="en-US" b="1" dirty="0"/>
              <a:t>Southeast</a:t>
            </a:r>
            <a:r>
              <a:rPr lang="en-US" dirty="0">
                <a:effectLst>
                  <a:outerShdw blurRad="38100" dist="38100" dir="2700000" algn="tl">
                    <a:srgbClr val="000000">
                      <a:alpha val="43137"/>
                    </a:srgbClr>
                  </a:outerShdw>
                </a:effectLst>
              </a:rPr>
              <a:t> </a:t>
            </a:r>
            <a:r>
              <a:rPr lang="en-US" b="1" dirty="0"/>
              <a:t>Asia | Big Tickets</a:t>
            </a:r>
          </a:p>
        </p:txBody>
      </p:sp>
      <p:sp>
        <p:nvSpPr>
          <p:cNvPr id="2" name="Rectangle 1">
            <a:extLst>
              <a:ext uri="{FF2B5EF4-FFF2-40B4-BE49-F238E27FC236}">
                <a16:creationId xmlns:a16="http://schemas.microsoft.com/office/drawing/2014/main" id="{26B1A98F-68F3-4E91-A321-190FDD593D12}"/>
              </a:ext>
            </a:extLst>
          </p:cNvPr>
          <p:cNvSpPr/>
          <p:nvPr/>
        </p:nvSpPr>
        <p:spPr>
          <a:xfrm>
            <a:off x="759714" y="4519712"/>
            <a:ext cx="5580374" cy="430887"/>
          </a:xfrm>
          <a:prstGeom prst="rect">
            <a:avLst/>
          </a:prstGeom>
        </p:spPr>
        <p:txBody>
          <a:bodyPr wrap="none">
            <a:spAutoFit/>
          </a:bodyPr>
          <a:lstStyle/>
          <a:p>
            <a:r>
              <a:rPr lang="en-US" sz="2200" dirty="0">
                <a:solidFill>
                  <a:schemeClr val="accent2"/>
                </a:solidFill>
                <a:effectLst>
                  <a:outerShdw blurRad="38100" dist="38100" dir="2700000" algn="tl">
                    <a:srgbClr val="000000">
                      <a:alpha val="43137"/>
                    </a:srgbClr>
                  </a:outerShdw>
                </a:effectLst>
                <a:latin typeface="Lexia Regular" panose="02000503040000020003"/>
              </a:rPr>
              <a:t>Plus Ongoing Rounds for </a:t>
            </a:r>
            <a:r>
              <a:rPr lang="en-US" sz="2200" b="1" dirty="0">
                <a:solidFill>
                  <a:schemeClr val="accent2"/>
                </a:solidFill>
                <a:effectLst>
                  <a:outerShdw blurRad="38100" dist="38100" dir="2700000" algn="tl">
                    <a:srgbClr val="000000">
                      <a:alpha val="43137"/>
                    </a:srgbClr>
                  </a:outerShdw>
                </a:effectLst>
                <a:latin typeface="Lexia Regular" panose="02000503040000020003"/>
              </a:rPr>
              <a:t>Grab</a:t>
            </a:r>
            <a:r>
              <a:rPr lang="en-US" sz="2200" dirty="0">
                <a:solidFill>
                  <a:schemeClr val="accent2"/>
                </a:solidFill>
                <a:effectLst>
                  <a:outerShdw blurRad="38100" dist="38100" dir="2700000" algn="tl">
                    <a:srgbClr val="000000">
                      <a:alpha val="43137"/>
                    </a:srgbClr>
                  </a:outerShdw>
                </a:effectLst>
                <a:latin typeface="Lexia Regular" panose="02000503040000020003"/>
              </a:rPr>
              <a:t> and </a:t>
            </a:r>
            <a:r>
              <a:rPr lang="en-US" sz="2200" b="1" dirty="0" err="1">
                <a:solidFill>
                  <a:schemeClr val="accent2"/>
                </a:solidFill>
                <a:effectLst>
                  <a:outerShdw blurRad="38100" dist="38100" dir="2700000" algn="tl">
                    <a:srgbClr val="000000">
                      <a:alpha val="43137"/>
                    </a:srgbClr>
                  </a:outerShdw>
                </a:effectLst>
                <a:latin typeface="Lexia Regular" panose="02000503040000020003"/>
              </a:rPr>
              <a:t>Gojek</a:t>
            </a:r>
            <a:endParaRPr lang="en-US" sz="2200" dirty="0">
              <a:solidFill>
                <a:schemeClr val="accent2"/>
              </a:solidFill>
              <a:effectLst>
                <a:outerShdw blurRad="38100" dist="38100" dir="2700000" algn="tl">
                  <a:srgbClr val="000000">
                    <a:alpha val="43137"/>
                  </a:srgbClr>
                </a:outerShdw>
              </a:effectLst>
              <a:latin typeface="Lexia Regular" panose="02000503040000020003"/>
            </a:endParaRPr>
          </a:p>
        </p:txBody>
      </p:sp>
      <p:pic>
        <p:nvPicPr>
          <p:cNvPr id="9218" name="Picture 2" descr="UX Designer, Ninja Van — Monk's Hill Ventures | Southeast Asia's ...">
            <a:extLst>
              <a:ext uri="{FF2B5EF4-FFF2-40B4-BE49-F238E27FC236}">
                <a16:creationId xmlns:a16="http://schemas.microsoft.com/office/drawing/2014/main" id="{4FD861BD-BCEB-47CF-837A-415D36C6091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 t="25595" r="-596" b="27976"/>
          <a:stretch/>
        </p:blipFill>
        <p:spPr bwMode="auto">
          <a:xfrm>
            <a:off x="970755" y="907764"/>
            <a:ext cx="990108" cy="45697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3CD3A4E-3F4D-48C8-96F5-73FEFCB80C00}"/>
              </a:ext>
            </a:extLst>
          </p:cNvPr>
          <p:cNvSpPr/>
          <p:nvPr/>
        </p:nvSpPr>
        <p:spPr>
          <a:xfrm>
            <a:off x="2131299" y="4868391"/>
            <a:ext cx="7369475" cy="1323439"/>
          </a:xfrm>
          <a:prstGeom prst="rect">
            <a:avLst/>
          </a:prstGeom>
        </p:spPr>
        <p:txBody>
          <a:bodyPr wrap="square">
            <a:spAutoFit/>
          </a:bodyPr>
          <a:lstStyle/>
          <a:p>
            <a:r>
              <a:rPr lang="en-US" sz="1600" b="1" dirty="0">
                <a:latin typeface="Humnst777 BT" panose="020B0603030504020204"/>
              </a:rPr>
              <a:t>Grab</a:t>
            </a:r>
            <a:r>
              <a:rPr lang="en-US" sz="1600" dirty="0">
                <a:latin typeface="Humnst777 BT" panose="020B0603030504020204"/>
              </a:rPr>
              <a:t> reportedly raised </a:t>
            </a:r>
            <a:r>
              <a:rPr lang="en-US" sz="1600" u="sng" dirty="0">
                <a:latin typeface="Humnst777 BT" panose="020B0603030504020204"/>
                <a:hlinkClick r:id="rId8"/>
              </a:rPr>
              <a:t>USD856m</a:t>
            </a:r>
            <a:r>
              <a:rPr lang="en-US" sz="1600" dirty="0">
                <a:latin typeface="Humnst777 BT" panose="020B0603030504020204"/>
              </a:rPr>
              <a:t> from Mitsubishi UFJ Financial Group and TIS.</a:t>
            </a:r>
          </a:p>
          <a:p>
            <a:br>
              <a:rPr lang="en-US" sz="1600" dirty="0">
                <a:latin typeface="Humnst777 BT" panose="020B0603030504020204"/>
              </a:rPr>
            </a:br>
            <a:r>
              <a:rPr lang="en-US" sz="1600" b="1" dirty="0" err="1">
                <a:latin typeface="Humnst777 BT" panose="020B0603030504020204"/>
              </a:rPr>
              <a:t>Gojek</a:t>
            </a:r>
            <a:r>
              <a:rPr lang="en-US" sz="1600" dirty="0">
                <a:latin typeface="Humnst777 BT" panose="020B0603030504020204"/>
              </a:rPr>
              <a:t> raised </a:t>
            </a:r>
            <a:r>
              <a:rPr lang="en-US" sz="1600" u="sng" dirty="0">
                <a:latin typeface="Humnst777 BT" panose="020B0603030504020204"/>
                <a:hlinkClick r:id="rId9"/>
              </a:rPr>
              <a:t>USD1.2b</a:t>
            </a:r>
            <a:r>
              <a:rPr lang="en-US" sz="1600" dirty="0">
                <a:latin typeface="Humnst777 BT" panose="020B0603030504020204"/>
              </a:rPr>
              <a:t> from undisclosed investors in March. </a:t>
            </a:r>
            <a:r>
              <a:rPr lang="en-US" sz="1600" b="1" dirty="0">
                <a:latin typeface="Humnst777 BT" panose="020B0603030504020204"/>
              </a:rPr>
              <a:t>Facebook</a:t>
            </a:r>
            <a:r>
              <a:rPr lang="en-US" sz="1600" dirty="0">
                <a:latin typeface="Humnst777 BT" panose="020B0603030504020204"/>
              </a:rPr>
              <a:t> and </a:t>
            </a:r>
            <a:r>
              <a:rPr lang="en-US" sz="1600" b="1" dirty="0">
                <a:latin typeface="Humnst777 BT" panose="020B0603030504020204"/>
              </a:rPr>
              <a:t>PayPal</a:t>
            </a:r>
            <a:r>
              <a:rPr lang="en-US" sz="1600" dirty="0">
                <a:latin typeface="Humnst777 BT" panose="020B0603030504020204"/>
              </a:rPr>
              <a:t> reportedly joined the cap table in June. Video streaming arm </a:t>
            </a:r>
            <a:r>
              <a:rPr lang="en-US" sz="1600" b="1" dirty="0" err="1">
                <a:latin typeface="Humnst777 BT" panose="020B0603030504020204"/>
              </a:rPr>
              <a:t>GoPlay</a:t>
            </a:r>
            <a:r>
              <a:rPr lang="en-US" sz="1600" dirty="0">
                <a:latin typeface="Humnst777 BT" panose="020B0603030504020204"/>
              </a:rPr>
              <a:t> raised </a:t>
            </a:r>
            <a:r>
              <a:rPr lang="en-US" sz="1600" u="sng" dirty="0">
                <a:latin typeface="Humnst777 BT" panose="020B0603030504020204"/>
                <a:hlinkClick r:id="rId10"/>
              </a:rPr>
              <a:t>undisclosed capital</a:t>
            </a:r>
            <a:r>
              <a:rPr lang="en-US" sz="1600" dirty="0">
                <a:latin typeface="Humnst777 BT" panose="020B0603030504020204"/>
              </a:rPr>
              <a:t> in response to </a:t>
            </a:r>
            <a:r>
              <a:rPr lang="en-US" sz="1600" b="1" dirty="0">
                <a:latin typeface="Humnst777 BT" panose="020B0603030504020204"/>
              </a:rPr>
              <a:t>Tencent</a:t>
            </a:r>
            <a:r>
              <a:rPr lang="en-US" sz="1600" dirty="0">
                <a:latin typeface="Humnst777 BT" panose="020B0603030504020204"/>
              </a:rPr>
              <a:t>’s </a:t>
            </a:r>
            <a:r>
              <a:rPr lang="en-US" sz="1600" u="sng" dirty="0">
                <a:latin typeface="Humnst777 BT" panose="020B0603030504020204"/>
                <a:hlinkClick r:id="rId11"/>
              </a:rPr>
              <a:t>acquisition</a:t>
            </a:r>
            <a:r>
              <a:rPr lang="en-US" sz="1600" dirty="0">
                <a:latin typeface="Humnst777 BT" panose="020B0603030504020204"/>
              </a:rPr>
              <a:t> of </a:t>
            </a:r>
            <a:r>
              <a:rPr lang="en-US" sz="1600" b="1" dirty="0" err="1">
                <a:latin typeface="Humnst777 BT" panose="020B0603030504020204"/>
              </a:rPr>
              <a:t>iFlix</a:t>
            </a:r>
            <a:r>
              <a:rPr lang="en-US" sz="1600" dirty="0">
                <a:latin typeface="Humnst777 BT" panose="020B0603030504020204"/>
              </a:rPr>
              <a:t> in Malaysia.</a:t>
            </a:r>
            <a:endParaRPr lang="en-US" sz="1600" dirty="0">
              <a:solidFill>
                <a:schemeClr val="accent2"/>
              </a:solidFill>
              <a:latin typeface="Humnst777 BT" panose="020B0603030504020204"/>
            </a:endParaRPr>
          </a:p>
        </p:txBody>
      </p:sp>
      <p:pic>
        <p:nvPicPr>
          <p:cNvPr id="9220" name="Picture 4">
            <a:extLst>
              <a:ext uri="{FF2B5EF4-FFF2-40B4-BE49-F238E27FC236}">
                <a16:creationId xmlns:a16="http://schemas.microsoft.com/office/drawing/2014/main" id="{65C32E83-0925-4162-A24B-6CA2F96558B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84531" y="3681938"/>
            <a:ext cx="2042663" cy="2326742"/>
          </a:xfrm>
          <a:prstGeom prst="rect">
            <a:avLst/>
          </a:prstGeom>
          <a:noFill/>
          <a:ln>
            <a:solidFill>
              <a:schemeClr val="tx1"/>
            </a:solidFill>
            <a:prstDash val="dash"/>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222" name="Picture 6" descr="Kopi Kenangan - Crunchbase Company Profile &amp; Funding">
            <a:extLst>
              <a:ext uri="{FF2B5EF4-FFF2-40B4-BE49-F238E27FC236}">
                <a16:creationId xmlns:a16="http://schemas.microsoft.com/office/drawing/2014/main" id="{16B95773-0AEC-4208-AF8E-FB2FC0091FE7}"/>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20371" b="16204"/>
          <a:stretch/>
        </p:blipFill>
        <p:spPr bwMode="auto">
          <a:xfrm>
            <a:off x="871802" y="1668404"/>
            <a:ext cx="1069676" cy="480254"/>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Career - Kargo">
            <a:extLst>
              <a:ext uri="{FF2B5EF4-FFF2-40B4-BE49-F238E27FC236}">
                <a16:creationId xmlns:a16="http://schemas.microsoft.com/office/drawing/2014/main" id="{90552B5C-A5A1-4298-ABE3-6B6AD0AAE82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755" y="2431841"/>
            <a:ext cx="968375" cy="349547"/>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Thailand Fintech Startup Synqa Rakes In $80M In Series C Funding">
            <a:extLst>
              <a:ext uri="{FF2B5EF4-FFF2-40B4-BE49-F238E27FC236}">
                <a16:creationId xmlns:a16="http://schemas.microsoft.com/office/drawing/2014/main" id="{76100410-7830-41B1-8965-4AF6312D4F68}"/>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20563" b="22682"/>
          <a:stretch/>
        </p:blipFill>
        <p:spPr bwMode="auto">
          <a:xfrm>
            <a:off x="759714" y="3181325"/>
            <a:ext cx="1307771" cy="349547"/>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Indonesian version of “Alipay” Dana will merge with Ovo to surpass ...">
            <a:extLst>
              <a:ext uri="{FF2B5EF4-FFF2-40B4-BE49-F238E27FC236}">
                <a16:creationId xmlns:a16="http://schemas.microsoft.com/office/drawing/2014/main" id="{CA4A5DA6-5F4C-4F2D-84BF-D89BB6910DA4}"/>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6667" r="17150"/>
          <a:stretch/>
        </p:blipFill>
        <p:spPr bwMode="auto">
          <a:xfrm>
            <a:off x="1108006" y="3681937"/>
            <a:ext cx="749300" cy="750667"/>
          </a:xfrm>
          <a:prstGeom prst="rect">
            <a:avLst/>
          </a:prstGeom>
          <a:noFill/>
          <a:extLst>
            <a:ext uri="{909E8E84-426E-40DD-AFC4-6F175D3DCCD1}">
              <a14:hiddenFill xmlns:a14="http://schemas.microsoft.com/office/drawing/2010/main">
                <a:solidFill>
                  <a:srgbClr val="FFFFFF"/>
                </a:solidFill>
              </a14:hiddenFill>
            </a:ext>
          </a:extLst>
        </p:spPr>
      </p:pic>
      <p:pic>
        <p:nvPicPr>
          <p:cNvPr id="9232" name="Picture 16" descr="Grab (company) - Wikipedia">
            <a:extLst>
              <a:ext uri="{FF2B5EF4-FFF2-40B4-BE49-F238E27FC236}">
                <a16:creationId xmlns:a16="http://schemas.microsoft.com/office/drawing/2014/main" id="{53488078-8D59-4BE6-9C51-531BB0D97D6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24845" y="4981377"/>
            <a:ext cx="901332" cy="349547"/>
          </a:xfrm>
          <a:prstGeom prst="rect">
            <a:avLst/>
          </a:prstGeom>
          <a:noFill/>
          <a:extLst>
            <a:ext uri="{909E8E84-426E-40DD-AFC4-6F175D3DCCD1}">
              <a14:hiddenFill xmlns:a14="http://schemas.microsoft.com/office/drawing/2010/main">
                <a:solidFill>
                  <a:srgbClr val="FFFFFF"/>
                </a:solidFill>
              </a14:hiddenFill>
            </a:ext>
          </a:extLst>
        </p:spPr>
      </p:pic>
      <p:pic>
        <p:nvPicPr>
          <p:cNvPr id="9234" name="Picture 18" descr="Facebook Invests in Indonesian Commerce and Payments App Gojek ...">
            <a:extLst>
              <a:ext uri="{FF2B5EF4-FFF2-40B4-BE49-F238E27FC236}">
                <a16:creationId xmlns:a16="http://schemas.microsoft.com/office/drawing/2014/main" id="{DA4F5304-2F39-4490-96F7-0D2094341D16}"/>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t="27778" b="24959"/>
          <a:stretch/>
        </p:blipFill>
        <p:spPr bwMode="auto">
          <a:xfrm>
            <a:off x="732743" y="5664520"/>
            <a:ext cx="1312632" cy="34741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A95B87F-F7F2-4A2E-AFD5-9DB3F8F1014A}"/>
              </a:ext>
            </a:extLst>
          </p:cNvPr>
          <p:cNvSpPr/>
          <p:nvPr/>
        </p:nvSpPr>
        <p:spPr>
          <a:xfrm>
            <a:off x="777065" y="4531058"/>
            <a:ext cx="8201836" cy="1648072"/>
          </a:xfrm>
          <a:prstGeom prst="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36" name="Picture 20" descr="Ticket Icon With Long Shadow Royalty Free Cliparts, Vectors, And ...">
            <a:extLst>
              <a:ext uri="{FF2B5EF4-FFF2-40B4-BE49-F238E27FC236}">
                <a16:creationId xmlns:a16="http://schemas.microsoft.com/office/drawing/2014/main" id="{F956F548-26CC-47F6-B077-36DBB88B526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643520" y="356901"/>
            <a:ext cx="497735" cy="497735"/>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a:extLst>
              <a:ext uri="{FF2B5EF4-FFF2-40B4-BE49-F238E27FC236}">
                <a16:creationId xmlns:a16="http://schemas.microsoft.com/office/drawing/2014/main" id="{AA7648C9-267F-434E-B2A4-D0855E6A423A}"/>
              </a:ext>
            </a:extLst>
          </p:cNvPr>
          <p:cNvSpPr>
            <a:spLocks noGrp="1"/>
          </p:cNvSpPr>
          <p:nvPr>
            <p:ph type="sldNum" sz="quarter" idx="4"/>
          </p:nvPr>
        </p:nvSpPr>
        <p:spPr/>
        <p:txBody>
          <a:bodyPr/>
          <a:lstStyle/>
          <a:p>
            <a:fld id="{54721A9B-34A7-4855-82EE-AAF4BC367DA2}" type="slidenum">
              <a:rPr lang="en-US" smtClean="0"/>
              <a:pPr/>
              <a:t>8</a:t>
            </a:fld>
            <a:r>
              <a:rPr lang="en-US"/>
              <a:t> | EMPEA</a:t>
            </a:r>
            <a:endParaRPr lang="en-US" dirty="0"/>
          </a:p>
        </p:txBody>
      </p:sp>
    </p:spTree>
    <p:extLst>
      <p:ext uri="{BB962C8B-B14F-4D97-AF65-F5344CB8AC3E}">
        <p14:creationId xmlns:p14="http://schemas.microsoft.com/office/powerpoint/2010/main" val="745197526"/>
      </p:ext>
    </p:extLst>
  </p:cSld>
  <p:clrMapOvr>
    <a:masterClrMapping/>
  </p:clrMapOvr>
</p:sld>
</file>

<file path=ppt/theme/theme1.xml><?xml version="1.0" encoding="utf-8"?>
<a:theme xmlns:a="http://schemas.openxmlformats.org/drawingml/2006/main" name="Research_Industry_Statistics_PPT_Template_v2">
  <a:themeElements>
    <a:clrScheme name="EMPEA Brand Colors">
      <a:dk1>
        <a:srgbClr val="354353"/>
      </a:dk1>
      <a:lt1>
        <a:sysClr val="window" lastClr="FFFFFF"/>
      </a:lt1>
      <a:dk2>
        <a:srgbClr val="688199"/>
      </a:dk2>
      <a:lt2>
        <a:srgbClr val="AAC8D1"/>
      </a:lt2>
      <a:accent1>
        <a:srgbClr val="593C68"/>
      </a:accent1>
      <a:accent2>
        <a:srgbClr val="78323D"/>
      </a:accent2>
      <a:accent3>
        <a:srgbClr val="90BF60"/>
      </a:accent3>
      <a:accent4>
        <a:srgbClr val="E9B143"/>
      </a:accent4>
      <a:accent5>
        <a:srgbClr val="D4762F"/>
      </a:accent5>
      <a:accent6>
        <a:srgbClr val="7A6B5C"/>
      </a:accent6>
      <a:hlink>
        <a:srgbClr val="527D97"/>
      </a:hlink>
      <a:folHlink>
        <a:srgbClr val="7B2F6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BAFD47C7-6F2C-4819-931C-99653E8A6803}" vid="{98529513-8AB9-48AA-880D-E072E066CE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5126</TotalTime>
  <Words>1953</Words>
  <Application>Microsoft Office PowerPoint</Application>
  <PresentationFormat>Widescreen</PresentationFormat>
  <Paragraphs>179</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Humnst777 BT</vt:lpstr>
      <vt:lpstr>Arial</vt:lpstr>
      <vt:lpstr>Calibri</vt:lpstr>
      <vt:lpstr>Lexia Regular</vt:lpstr>
      <vt:lpstr>Research_Industry_Statistics_PPT_Template_v2</vt:lpstr>
      <vt:lpstr>Uncharted Waters | Investor Perspectives  on the 2020 Global VC Scenario</vt:lpstr>
      <vt:lpstr>2020 YTD | Uncharted Waters</vt:lpstr>
      <vt:lpstr>India | The Jio Party</vt:lpstr>
      <vt:lpstr>India | Edtech in Focus</vt:lpstr>
      <vt:lpstr>India | One Deal to Watch: ZOMATO</vt:lpstr>
      <vt:lpstr>China | Biotech in Focus</vt:lpstr>
      <vt:lpstr>China | Edtech in Focus</vt:lpstr>
      <vt:lpstr>China | Sector to Watch: Industrial Robotics</vt:lpstr>
      <vt:lpstr>Southeast Asia | Big Tickets</vt:lpstr>
      <vt:lpstr>Southeast Asia | Healthtech in Focus</vt:lpstr>
      <vt:lpstr>Latin America | Logistics in Focus</vt:lpstr>
      <vt:lpstr>Latin America | Healthtech in Focus</vt:lpstr>
      <vt:lpstr>Africa </vt:lpstr>
      <vt:lpstr>Middle East</vt:lpstr>
      <vt:lpstr>CEE &amp; CIS</vt:lpstr>
      <vt:lpstr>EMPEA 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 Schlapinski</dc:creator>
  <cp:lastModifiedBy>Caitlin Mitchell</cp:lastModifiedBy>
  <cp:revision>175</cp:revision>
  <dcterms:created xsi:type="dcterms:W3CDTF">2017-10-04T17:41:12Z</dcterms:created>
  <dcterms:modified xsi:type="dcterms:W3CDTF">2020-08-03T20:23:22Z</dcterms:modified>
</cp:coreProperties>
</file>